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sldIdLst>
    <p:sldId id="256" r:id="rId5"/>
    <p:sldId id="257" r:id="rId6"/>
    <p:sldId id="258" r:id="rId7"/>
    <p:sldId id="259" r:id="rId8"/>
    <p:sldId id="260" r:id="rId9"/>
    <p:sldId id="268" r:id="rId10"/>
    <p:sldId id="263" r:id="rId11"/>
    <p:sldId id="262" r:id="rId12"/>
    <p:sldId id="261" r:id="rId13"/>
    <p:sldId id="269" r:id="rId14"/>
    <p:sldId id="270" r:id="rId15"/>
    <p:sldId id="264" r:id="rId16"/>
    <p:sldId id="271" r:id="rId17"/>
    <p:sldId id="265" r:id="rId18"/>
    <p:sldId id="266" r:id="rId19"/>
  </p:sldIdLst>
  <p:sldSz cx="7559675" cy="10691813"/>
  <p:notesSz cx="10691813" cy="7559675"/>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53" d="100"/>
          <a:sy n="53" d="100"/>
        </p:scale>
        <p:origin x="2578"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392388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pic>
        <p:nvPicPr>
          <p:cNvPr id="2" name="Grafik 1" descr="Ein Bild, das Screenshot, Grafiken, Schrift, Grafikdesign enthält.&#10;&#10;KI-generierte Inhalte können fehlerhaft sein.">
            <a:extLst>
              <a:ext uri="{FF2B5EF4-FFF2-40B4-BE49-F238E27FC236}">
                <a16:creationId xmlns:a16="http://schemas.microsoft.com/office/drawing/2014/main" id="{7EF0E99D-DE85-7E1D-4615-79D3B5B85FC2}"/>
              </a:ext>
            </a:extLst>
          </p:cNvPr>
          <p:cNvPicPr>
            <a:picLocks noChangeAspect="1"/>
          </p:cNvPicPr>
          <p:nvPr userDrawn="1"/>
        </p:nvPicPr>
        <p:blipFill>
          <a:blip r:embed="rId2"/>
          <a:stretch>
            <a:fillRect/>
          </a:stretch>
        </p:blipFill>
        <p:spPr>
          <a:xfrm>
            <a:off x="5814196" y="197929"/>
            <a:ext cx="1639550" cy="10080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A4_DECKBLATT">
    <p:bg>
      <p:bgPr>
        <a:solidFill>
          <a:srgbClr val="FFFFFF"/>
        </a:solidFill>
        <a:effectLst/>
      </p:bgPr>
    </p:bg>
    <p:spTree>
      <p:nvGrpSpPr>
        <p:cNvPr id="1" name=""/>
        <p:cNvGrpSpPr/>
        <p:nvPr/>
      </p:nvGrpSpPr>
      <p:grpSpPr>
        <a:xfrm>
          <a:off x="0" y="0"/>
          <a:ext cx="0" cy="0"/>
          <a:chOff x="0" y="0"/>
          <a:chExt cx="0" cy="0"/>
        </a:xfrm>
      </p:grpSpPr>
      <p:pic>
        <p:nvPicPr>
          <p:cNvPr id="2" name="Grafik 1" descr="Ein Bild, das Screenshot, Grafiken, Schrift, Grafikdesign enthält.&#10;&#10;KI-generierte Inhalte können fehlerhaft sein.">
            <a:extLst>
              <a:ext uri="{FF2B5EF4-FFF2-40B4-BE49-F238E27FC236}">
                <a16:creationId xmlns:a16="http://schemas.microsoft.com/office/drawing/2014/main" id="{62E252C9-A3B5-9A60-512A-6FB7AE294474}"/>
              </a:ext>
            </a:extLst>
          </p:cNvPr>
          <p:cNvPicPr>
            <a:picLocks noChangeAspect="1"/>
          </p:cNvPicPr>
          <p:nvPr userDrawn="1"/>
        </p:nvPicPr>
        <p:blipFill>
          <a:blip r:embed="rId2"/>
          <a:stretch>
            <a:fillRect/>
          </a:stretch>
        </p:blipFill>
        <p:spPr>
          <a:xfrm>
            <a:off x="5814196" y="197929"/>
            <a:ext cx="1639550" cy="100800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A4_TRENNER">
    <p:bg>
      <p:bgPr>
        <a:solidFill>
          <a:srgbClr val="052A33"/>
        </a:solidFill>
        <a:effectLst/>
      </p:bgPr>
    </p:bg>
    <p:spTree>
      <p:nvGrpSpPr>
        <p:cNvPr id="1" name=""/>
        <p:cNvGrpSpPr/>
        <p:nvPr/>
      </p:nvGrpSpPr>
      <p:grpSpPr>
        <a:xfrm>
          <a:off x="0" y="0"/>
          <a:ext cx="0" cy="0"/>
          <a:chOff x="0" y="0"/>
          <a:chExt cx="0" cy="0"/>
        </a:xfrm>
      </p:grpSpPr>
      <p:sp>
        <p:nvSpPr>
          <p:cNvPr id="2" name="Shape 0"/>
          <p:cNvSpPr/>
          <p:nvPr/>
        </p:nvSpPr>
        <p:spPr>
          <a:xfrm>
            <a:off x="548640" y="4663440"/>
            <a:ext cx="1280160" cy="64008"/>
          </a:xfrm>
          <a:prstGeom prst="rect">
            <a:avLst/>
          </a:prstGeom>
          <a:solidFill>
            <a:srgbClr val="85C3C2"/>
          </a:solidFill>
          <a:ln/>
        </p:spPr>
        <p:txBody>
          <a:bodyPr/>
          <a:lstStyle/>
          <a:p>
            <a:endParaRPr/>
          </a:p>
        </p:txBody>
      </p:sp>
      <p:sp>
        <p:nvSpPr>
          <p:cNvPr id="3" name="Text 1"/>
          <p:cNvSpPr>
            <a:spLocks noGrp="1"/>
          </p:cNvSpPr>
          <p:nvPr>
            <p:ph type="body" idx="101" hasCustomPrompt="1"/>
          </p:nvPr>
        </p:nvSpPr>
        <p:spPr>
          <a:xfrm>
            <a:off x="548640" y="4069080"/>
            <a:ext cx="6462705" cy="365760"/>
          </a:xfrm>
          <a:prstGeom prst="rect">
            <a:avLst/>
          </a:prstGeom>
          <a:noFill/>
          <a:ln/>
        </p:spPr>
        <p:txBody>
          <a:bodyPr wrap="square" rtlCol="0"/>
          <a:lstStyle>
            <a:lvl1pPr marL="0" indent="0" algn="l">
              <a:buNone/>
              <a:defRPr lang="en-US" sz="1300" b="1" kern="0" spc="300" dirty="0">
                <a:solidFill>
                  <a:srgbClr val="85C3C2"/>
                </a:solidFill>
                <a:latin typeface="Calibri" pitchFamily="34" charset="0"/>
                <a:ea typeface="Calibri" pitchFamily="34" charset="-122"/>
                <a:cs typeface="Calibri" pitchFamily="34" charset="-120"/>
              </a:defRPr>
            </a:lvl1pPr>
          </a:lstStyle>
          <a:p>
            <a:pPr marL="0" indent="0" algn="l">
              <a:buNone/>
            </a:pPr>
            <a:r>
              <a:rPr lang="en-US" sz="1300" b="1" kern="0" spc="300" dirty="0">
                <a:solidFill>
                  <a:srgbClr val="85C3C2"/>
                </a:solidFill>
                <a:latin typeface="Calibri" pitchFamily="34" charset="0"/>
                <a:ea typeface="Calibri" pitchFamily="34" charset="-122"/>
                <a:cs typeface="Calibri" pitchFamily="34" charset="-120"/>
              </a:rPr>
              <a:t>KAPITEL</a:t>
            </a:r>
            <a:endParaRPr lang="en-US" sz="1300" dirty="0"/>
          </a:p>
        </p:txBody>
      </p:sp>
      <p:sp>
        <p:nvSpPr>
          <p:cNvPr id="4" name="Text 1"/>
          <p:cNvSpPr>
            <a:spLocks noGrp="1"/>
          </p:cNvSpPr>
          <p:nvPr>
            <p:ph type="title" idx="102" hasCustomPrompt="1"/>
          </p:nvPr>
        </p:nvSpPr>
        <p:spPr>
          <a:xfrm>
            <a:off x="548640" y="4892040"/>
            <a:ext cx="6462705" cy="1463040"/>
          </a:xfrm>
          <a:prstGeom prst="rect">
            <a:avLst/>
          </a:prstGeom>
          <a:noFill/>
          <a:ln/>
        </p:spPr>
        <p:txBody>
          <a:bodyPr wrap="square" rtlCol="0"/>
          <a:lstStyle>
            <a:lvl1pPr marL="0" indent="0" algn="l">
              <a:buNone/>
              <a:defRPr lang="en-US" sz="4000" b="1" dirty="0">
                <a:solidFill>
                  <a:srgbClr val="FFFFFF"/>
                </a:solidFill>
                <a:latin typeface="Roboto" pitchFamily="34" charset="0"/>
                <a:ea typeface="Roboto" pitchFamily="34" charset="-122"/>
                <a:cs typeface="Roboto" pitchFamily="34" charset="-120"/>
              </a:defRPr>
            </a:lvl1pPr>
          </a:lstStyle>
          <a:p>
            <a:pPr marL="0" indent="0" algn="l">
              <a:buNone/>
            </a:pPr>
            <a:r>
              <a:rPr lang="en-US" sz="4000" b="1" dirty="0">
                <a:solidFill>
                  <a:srgbClr val="FFFFFF"/>
                </a:solidFill>
                <a:latin typeface="Roboto" pitchFamily="34" charset="0"/>
                <a:ea typeface="Roboto" pitchFamily="34" charset="-122"/>
                <a:cs typeface="Roboto" pitchFamily="34" charset="-120"/>
              </a:rPr>
              <a:t>Kapiteltitel eingeben</a:t>
            </a:r>
            <a:endParaRPr lang="en-US" sz="4000" dirty="0"/>
          </a:p>
        </p:txBody>
      </p:sp>
      <p:sp>
        <p:nvSpPr>
          <p:cNvPr id="5" name="Text 1"/>
          <p:cNvSpPr>
            <a:spLocks noGrp="1"/>
          </p:cNvSpPr>
          <p:nvPr>
            <p:ph type="body" idx="103" hasCustomPrompt="1"/>
          </p:nvPr>
        </p:nvSpPr>
        <p:spPr>
          <a:xfrm>
            <a:off x="548640" y="6400800"/>
            <a:ext cx="6462705" cy="548640"/>
          </a:xfrm>
          <a:prstGeom prst="rect">
            <a:avLst/>
          </a:prstGeom>
          <a:noFill/>
          <a:ln/>
        </p:spPr>
        <p:txBody>
          <a:bodyPr wrap="square" rtlCol="0"/>
          <a:lstStyle>
            <a:lvl1pPr marL="0" indent="0" algn="l">
              <a:buNone/>
              <a:defRPr lang="en-US" sz="1400" dirty="0">
                <a:solidFill>
                  <a:srgbClr val="84A8C0"/>
                </a:solidFill>
                <a:latin typeface="Calibri" pitchFamily="34" charset="0"/>
                <a:ea typeface="Calibri" pitchFamily="34" charset="-122"/>
                <a:cs typeface="Calibri" pitchFamily="34" charset="-120"/>
              </a:defRPr>
            </a:lvl1pPr>
          </a:lstStyle>
          <a:p>
            <a:pPr marL="0" indent="0" algn="l">
              <a:buNone/>
            </a:pPr>
            <a:r>
              <a:rPr lang="en-US" sz="1400" dirty="0">
                <a:solidFill>
                  <a:srgbClr val="84A8C0"/>
                </a:solidFill>
                <a:latin typeface="Calibri" pitchFamily="34" charset="0"/>
                <a:ea typeface="Calibri" pitchFamily="34" charset="-122"/>
                <a:cs typeface="Calibri" pitchFamily="34" charset="-120"/>
              </a:rPr>
              <a:t>Untertitel (optional)</a:t>
            </a:r>
            <a:endParaRPr lang="en-US" sz="1400" dirty="0"/>
          </a:p>
        </p:txBody>
      </p:sp>
      <p:pic>
        <p:nvPicPr>
          <p:cNvPr id="6" name="Grafik 5" descr="Ein Bild, das Schrift, Text, Grafiken, Grafikdesign enthält.&#10;&#10;KI-generierte Inhalte können fehlerhaft sein.">
            <a:extLst>
              <a:ext uri="{FF2B5EF4-FFF2-40B4-BE49-F238E27FC236}">
                <a16:creationId xmlns:a16="http://schemas.microsoft.com/office/drawing/2014/main" id="{5344173E-0253-163E-BD5A-778546885B9B}"/>
              </a:ext>
            </a:extLst>
          </p:cNvPr>
          <p:cNvPicPr>
            <a:picLocks noChangeAspect="1"/>
          </p:cNvPicPr>
          <p:nvPr userDrawn="1"/>
        </p:nvPicPr>
        <p:blipFill>
          <a:blip r:embed="rId2"/>
          <a:stretch>
            <a:fillRect/>
          </a:stretch>
        </p:blipFill>
        <p:spPr>
          <a:xfrm>
            <a:off x="5781602" y="218965"/>
            <a:ext cx="1672144" cy="1028041"/>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4_INHALT">
    <p:bg>
      <p:bgPr>
        <a:solidFill>
          <a:srgbClr val="FFFFFF"/>
        </a:solidFill>
        <a:effectLst/>
      </p:bgPr>
    </p:bg>
    <p:spTree>
      <p:nvGrpSpPr>
        <p:cNvPr id="1" name=""/>
        <p:cNvGrpSpPr/>
        <p:nvPr/>
      </p:nvGrpSpPr>
      <p:grpSpPr>
        <a:xfrm>
          <a:off x="0" y="0"/>
          <a:ext cx="0" cy="0"/>
          <a:chOff x="0" y="0"/>
          <a:chExt cx="0" cy="0"/>
        </a:xfrm>
      </p:grpSpPr>
      <p:sp>
        <p:nvSpPr>
          <p:cNvPr id="7" name="Rechteck 6">
            <a:extLst>
              <a:ext uri="{FF2B5EF4-FFF2-40B4-BE49-F238E27FC236}">
                <a16:creationId xmlns:a16="http://schemas.microsoft.com/office/drawing/2014/main" id="{F21FCB5E-5C04-2437-F624-586C2C0A9D16}"/>
              </a:ext>
            </a:extLst>
          </p:cNvPr>
          <p:cNvSpPr/>
          <p:nvPr userDrawn="1"/>
        </p:nvSpPr>
        <p:spPr>
          <a:xfrm>
            <a:off x="0" y="9643314"/>
            <a:ext cx="7559675" cy="1067642"/>
          </a:xfrm>
          <a:prstGeom prst="rect">
            <a:avLst/>
          </a:prstGeom>
          <a:solidFill>
            <a:srgbClr val="052A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 0"/>
          <p:cNvSpPr>
            <a:spLocks noGrp="1"/>
          </p:cNvSpPr>
          <p:nvPr>
            <p:ph type="body" idx="100" hasCustomPrompt="1"/>
          </p:nvPr>
        </p:nvSpPr>
        <p:spPr>
          <a:xfrm>
            <a:off x="548640" y="566928"/>
            <a:ext cx="6462705" cy="274320"/>
          </a:xfrm>
          <a:prstGeom prst="rect">
            <a:avLst/>
          </a:prstGeom>
          <a:noFill/>
          <a:ln/>
        </p:spPr>
        <p:txBody>
          <a:bodyPr wrap="square" rtlCol="0"/>
          <a:lstStyle>
            <a:lvl1pPr marL="0" indent="0" algn="l">
              <a:buNone/>
              <a:defRPr lang="en-US" sz="1100" b="1" kern="0" spc="250" dirty="0">
                <a:solidFill>
                  <a:srgbClr val="85C3C2"/>
                </a:solidFill>
                <a:latin typeface="Calibri" pitchFamily="34" charset="0"/>
                <a:ea typeface="Calibri" pitchFamily="34" charset="-122"/>
                <a:cs typeface="Calibri" pitchFamily="34" charset="-120"/>
              </a:defRPr>
            </a:lvl1pPr>
          </a:lstStyle>
          <a:p>
            <a:pPr marL="0" indent="0" algn="l">
              <a:buNone/>
            </a:pPr>
            <a:r>
              <a:rPr lang="en-US" sz="1100" b="1" kern="0" spc="250" dirty="0">
                <a:solidFill>
                  <a:srgbClr val="85C3C2"/>
                </a:solidFill>
                <a:latin typeface="Calibri" pitchFamily="34" charset="0"/>
                <a:ea typeface="Calibri" pitchFamily="34" charset="-122"/>
                <a:cs typeface="Calibri" pitchFamily="34" charset="-120"/>
              </a:rPr>
              <a:t>RUBRIK</a:t>
            </a:r>
            <a:endParaRPr lang="en-US" sz="1100" dirty="0"/>
          </a:p>
        </p:txBody>
      </p:sp>
      <p:sp>
        <p:nvSpPr>
          <p:cNvPr id="3" name="Text 0"/>
          <p:cNvSpPr>
            <a:spLocks noGrp="1"/>
          </p:cNvSpPr>
          <p:nvPr>
            <p:ph type="title" idx="101" hasCustomPrompt="1"/>
          </p:nvPr>
        </p:nvSpPr>
        <p:spPr>
          <a:xfrm>
            <a:off x="548640" y="822960"/>
            <a:ext cx="6462705" cy="777240"/>
          </a:xfrm>
          <a:prstGeom prst="rect">
            <a:avLst/>
          </a:prstGeom>
          <a:noFill/>
          <a:ln/>
        </p:spPr>
        <p:txBody>
          <a:bodyPr wrap="square" rtlCol="0"/>
          <a:lstStyle>
            <a:lvl1pPr marL="0" indent="0" algn="l">
              <a:buNone/>
              <a:defRPr lang="en-US" sz="2700" b="1" dirty="0">
                <a:solidFill>
                  <a:srgbClr val="052A33"/>
                </a:solidFill>
                <a:latin typeface="Roboto" pitchFamily="34" charset="0"/>
                <a:ea typeface="Roboto" pitchFamily="34" charset="-122"/>
                <a:cs typeface="Roboto" pitchFamily="34" charset="-120"/>
              </a:defRPr>
            </a:lvl1pPr>
          </a:lstStyle>
          <a:p>
            <a:pPr marL="0" indent="0" algn="l">
              <a:buNone/>
            </a:pPr>
            <a:r>
              <a:rPr lang="en-US" sz="2700" b="1" dirty="0">
                <a:solidFill>
                  <a:srgbClr val="052A33"/>
                </a:solidFill>
                <a:latin typeface="Roboto" pitchFamily="34" charset="0"/>
                <a:ea typeface="Roboto" pitchFamily="34" charset="-122"/>
                <a:cs typeface="Roboto" pitchFamily="34" charset="-120"/>
              </a:rPr>
              <a:t>Folientitel eingeben</a:t>
            </a:r>
            <a:endParaRPr lang="en-US" sz="2700" dirty="0"/>
          </a:p>
        </p:txBody>
      </p:sp>
      <p:sp>
        <p:nvSpPr>
          <p:cNvPr id="8" name="Text 7">
            <a:extLst>
              <a:ext uri="{FF2B5EF4-FFF2-40B4-BE49-F238E27FC236}">
                <a16:creationId xmlns:a16="http://schemas.microsoft.com/office/drawing/2014/main" id="{EDBE4E42-7266-A005-8417-2A1CEE996844}"/>
              </a:ext>
            </a:extLst>
          </p:cNvPr>
          <p:cNvSpPr/>
          <p:nvPr userDrawn="1"/>
        </p:nvSpPr>
        <p:spPr>
          <a:xfrm>
            <a:off x="300680" y="9893116"/>
            <a:ext cx="1980000" cy="568039"/>
          </a:xfrm>
          <a:prstGeom prst="rect">
            <a:avLst/>
          </a:prstGeom>
          <a:noFill/>
          <a:ln/>
        </p:spPr>
        <p:txBody>
          <a:bodyPr wrap="square" lIns="0" tIns="0" rIns="0" bIns="0" rtlCol="0" anchor="t"/>
          <a:lstStyle/>
          <a:p>
            <a:pPr>
              <a:lnSpc>
                <a:spcPct val="150000"/>
              </a:lnSpc>
            </a:pPr>
            <a:r>
              <a:rPr lang="en-US" sz="900" kern="0" spc="150" dirty="0">
                <a:solidFill>
                  <a:schemeClr val="bg1"/>
                </a:solidFill>
                <a:latin typeface="Calibri" panose="020F0502020204030204" pitchFamily="34" charset="0"/>
                <a:ea typeface="Calibri" panose="020F0502020204030204" pitchFamily="34" charset="0"/>
                <a:cs typeface="Calibri" panose="020F0502020204030204" pitchFamily="34" charset="0"/>
              </a:rPr>
              <a:t>Niedermaier Invest GmbH</a:t>
            </a:r>
            <a:br>
              <a:rPr lang="en-US" sz="900" kern="0" spc="150" dirty="0">
                <a:solidFill>
                  <a:schemeClr val="bg1"/>
                </a:solidFill>
                <a:latin typeface="Calibri" panose="020F0502020204030204" pitchFamily="34" charset="0"/>
                <a:ea typeface="Calibri" panose="020F0502020204030204" pitchFamily="34" charset="0"/>
                <a:cs typeface="Calibri" panose="020F0502020204030204" pitchFamily="34" charset="0"/>
              </a:rPr>
            </a:br>
            <a:r>
              <a:rPr lang="en-US" sz="900" kern="0" spc="150" dirty="0" err="1">
                <a:solidFill>
                  <a:schemeClr val="bg1"/>
                </a:solidFill>
                <a:latin typeface="Calibri" panose="020F0502020204030204" pitchFamily="34" charset="0"/>
                <a:ea typeface="Calibri" panose="020F0502020204030204" pitchFamily="34" charset="0"/>
                <a:cs typeface="Calibri" panose="020F0502020204030204" pitchFamily="34" charset="0"/>
              </a:rPr>
              <a:t>Finkenweg</a:t>
            </a:r>
            <a:r>
              <a:rPr lang="en-US" sz="900" kern="0" spc="150" dirty="0">
                <a:solidFill>
                  <a:schemeClr val="bg1"/>
                </a:solidFill>
                <a:latin typeface="Calibri" panose="020F0502020204030204" pitchFamily="34" charset="0"/>
                <a:ea typeface="Calibri" panose="020F0502020204030204" pitchFamily="34" charset="0"/>
                <a:cs typeface="Calibri" panose="020F0502020204030204" pitchFamily="34" charset="0"/>
              </a:rPr>
              <a:t> 2a</a:t>
            </a:r>
            <a:br>
              <a:rPr lang="en-US" sz="900" kern="0" spc="150" dirty="0">
                <a:solidFill>
                  <a:schemeClr val="bg1"/>
                </a:solidFill>
                <a:latin typeface="Calibri" panose="020F0502020204030204" pitchFamily="34" charset="0"/>
                <a:ea typeface="Calibri" panose="020F0502020204030204" pitchFamily="34" charset="0"/>
                <a:cs typeface="Calibri" panose="020F0502020204030204" pitchFamily="34" charset="0"/>
              </a:rPr>
            </a:br>
            <a:r>
              <a:rPr lang="en-US" sz="900" kern="0" spc="150" dirty="0">
                <a:solidFill>
                  <a:schemeClr val="bg1"/>
                </a:solidFill>
                <a:latin typeface="Calibri" panose="020F0502020204030204" pitchFamily="34" charset="0"/>
                <a:ea typeface="Calibri" panose="020F0502020204030204" pitchFamily="34" charset="0"/>
                <a:cs typeface="Calibri" panose="020F0502020204030204" pitchFamily="34" charset="0"/>
              </a:rPr>
              <a:t>94481 </a:t>
            </a:r>
            <a:r>
              <a:rPr lang="en-US" sz="900" kern="0" spc="150" dirty="0" err="1">
                <a:solidFill>
                  <a:schemeClr val="bg1"/>
                </a:solidFill>
                <a:latin typeface="Calibri" panose="020F0502020204030204" pitchFamily="34" charset="0"/>
                <a:ea typeface="Calibri" panose="020F0502020204030204" pitchFamily="34" charset="0"/>
                <a:cs typeface="Calibri" panose="020F0502020204030204" pitchFamily="34" charset="0"/>
              </a:rPr>
              <a:t>Grafenau</a:t>
            </a:r>
            <a:endParaRPr lang="en-US" sz="900" kern="0" spc="15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9" name="Text 8">
            <a:extLst>
              <a:ext uri="{FF2B5EF4-FFF2-40B4-BE49-F238E27FC236}">
                <a16:creationId xmlns:a16="http://schemas.microsoft.com/office/drawing/2014/main" id="{1C1B4E03-23AA-5290-5871-F5CB6163706D}"/>
              </a:ext>
            </a:extLst>
          </p:cNvPr>
          <p:cNvSpPr/>
          <p:nvPr userDrawn="1"/>
        </p:nvSpPr>
        <p:spPr>
          <a:xfrm>
            <a:off x="4839990" y="10394442"/>
            <a:ext cx="1737360" cy="274320"/>
          </a:xfrm>
          <a:prstGeom prst="rect">
            <a:avLst/>
          </a:prstGeom>
          <a:noFill/>
          <a:ln/>
        </p:spPr>
        <p:txBody>
          <a:bodyPr wrap="square" lIns="0" tIns="0" rIns="0" bIns="0" rtlCol="0" anchor="ctr"/>
          <a:lstStyle/>
          <a:p>
            <a:pPr marL="0" indent="0" algn="r">
              <a:buNone/>
            </a:pPr>
            <a:r>
              <a:rPr lang="en-US" sz="750" dirty="0">
                <a:solidFill>
                  <a:schemeClr val="bg1"/>
                </a:solidFill>
                <a:latin typeface="Calibri" pitchFamily="34" charset="0"/>
                <a:ea typeface="Calibri" pitchFamily="34" charset="-122"/>
                <a:cs typeface="Calibri" pitchFamily="34" charset="-120"/>
              </a:rPr>
              <a:t>Exposé </a:t>
            </a:r>
            <a:r>
              <a:rPr lang="en-US" sz="750" dirty="0" err="1">
                <a:solidFill>
                  <a:schemeClr val="bg1"/>
                </a:solidFill>
                <a:latin typeface="Calibri" pitchFamily="34" charset="0"/>
                <a:ea typeface="Calibri" pitchFamily="34" charset="-122"/>
                <a:cs typeface="Calibri" pitchFamily="34" charset="-120"/>
              </a:rPr>
              <a:t>Egglham</a:t>
            </a:r>
            <a:r>
              <a:rPr lang="en-US" sz="750" dirty="0">
                <a:solidFill>
                  <a:schemeClr val="bg1"/>
                </a:solidFill>
                <a:latin typeface="Calibri" pitchFamily="34" charset="0"/>
                <a:ea typeface="Calibri" pitchFamily="34" charset="-122"/>
                <a:cs typeface="Calibri" pitchFamily="34" charset="-120"/>
              </a:rPr>
              <a:t>  |  2026</a:t>
            </a:r>
            <a:endParaRPr lang="en-US" sz="750" dirty="0">
              <a:solidFill>
                <a:schemeClr val="bg1"/>
              </a:solidFill>
            </a:endParaRPr>
          </a:p>
        </p:txBody>
      </p:sp>
      <p:sp>
        <p:nvSpPr>
          <p:cNvPr id="11" name="Slide Number Placeholder 0">
            <a:extLst>
              <a:ext uri="{FF2B5EF4-FFF2-40B4-BE49-F238E27FC236}">
                <a16:creationId xmlns:a16="http://schemas.microsoft.com/office/drawing/2014/main" id="{3BE33153-010C-1020-9927-DF3F435617DB}"/>
              </a:ext>
            </a:extLst>
          </p:cNvPr>
          <p:cNvSpPr>
            <a:spLocks noGrp="1"/>
          </p:cNvSpPr>
          <p:nvPr>
            <p:ph type="sldNum" sz="quarter" idx="4294967295"/>
          </p:nvPr>
        </p:nvSpPr>
        <p:spPr>
          <a:xfrm>
            <a:off x="6773410" y="10405966"/>
            <a:ext cx="548640" cy="273600"/>
          </a:xfrm>
          <a:prstGeom prst="rect">
            <a:avLst/>
          </a:prstGeom>
          <a:extLst>
            <a:ext uri="{C572A759-6A51-4108-AA02-DFA0A04FC94B}">
              <ma14:wrappingTextBoxFlag xmlns:ma14="http://schemas.microsoft.com/office/mac/drawingml/2011/main" xmlns="" val="0"/>
            </a:ext>
          </a:extLst>
        </p:spPr>
        <p:txBody>
          <a:bodyPr/>
          <a:lstStyle>
            <a:lvl1pPr>
              <a:defRPr sz="750">
                <a:solidFill>
                  <a:srgbClr val="052A33"/>
                </a:solidFill>
                <a:latin typeface="Calibri"/>
                <a:ea typeface="Calibri"/>
                <a:cs typeface="Calibri"/>
              </a:defRPr>
            </a:lvl1pPr>
          </a:lstStyle>
          <a:p>
            <a:pPr algn="r"/>
            <a:fld id="{F7021451-1387-4CA6-816F-3879F97B5CBC}" type="slidenum">
              <a:rPr lang="en-US" b="1">
                <a:solidFill>
                  <a:schemeClr val="bg1"/>
                </a:solidFill>
              </a:rPr>
              <a:t>‹Nr.›</a:t>
            </a:fld>
            <a:endParaRPr lang="en-US" dirty="0">
              <a:solidFill>
                <a:schemeClr val="bg1"/>
              </a:solidFill>
            </a:endParaRPr>
          </a:p>
        </p:txBody>
      </p:sp>
      <p:pic>
        <p:nvPicPr>
          <p:cNvPr id="12" name="Grafik 11" descr="Ein Bild, das Screenshot, Grafiken, Schrift, Grafikdesign enthält.&#10;&#10;KI-generierte Inhalte können fehlerhaft sein.">
            <a:extLst>
              <a:ext uri="{FF2B5EF4-FFF2-40B4-BE49-F238E27FC236}">
                <a16:creationId xmlns:a16="http://schemas.microsoft.com/office/drawing/2014/main" id="{984F1846-48D9-4D11-E5D8-6408AC98C0E4}"/>
              </a:ext>
            </a:extLst>
          </p:cNvPr>
          <p:cNvPicPr>
            <a:picLocks noChangeAspect="1"/>
          </p:cNvPicPr>
          <p:nvPr userDrawn="1"/>
        </p:nvPicPr>
        <p:blipFill>
          <a:blip r:embed="rId2"/>
          <a:stretch>
            <a:fillRect/>
          </a:stretch>
        </p:blipFill>
        <p:spPr>
          <a:xfrm>
            <a:off x="5814196" y="197929"/>
            <a:ext cx="1639550" cy="100800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A4_INHALT_ZWEISPALTIG">
    <p:bg>
      <p:bgPr>
        <a:solidFill>
          <a:srgbClr val="FFFFFF"/>
        </a:solidFill>
        <a:effectLst/>
      </p:bgPr>
    </p:bg>
    <p:spTree>
      <p:nvGrpSpPr>
        <p:cNvPr id="1" name=""/>
        <p:cNvGrpSpPr/>
        <p:nvPr/>
      </p:nvGrpSpPr>
      <p:grpSpPr>
        <a:xfrm>
          <a:off x="0" y="0"/>
          <a:ext cx="0" cy="0"/>
          <a:chOff x="0" y="0"/>
          <a:chExt cx="0" cy="0"/>
        </a:xfrm>
      </p:grpSpPr>
      <p:sp>
        <p:nvSpPr>
          <p:cNvPr id="2" name="Text 0"/>
          <p:cNvSpPr>
            <a:spLocks noGrp="1"/>
          </p:cNvSpPr>
          <p:nvPr>
            <p:ph type="body" idx="100" hasCustomPrompt="1"/>
          </p:nvPr>
        </p:nvSpPr>
        <p:spPr>
          <a:xfrm>
            <a:off x="548640" y="566928"/>
            <a:ext cx="6462705" cy="274320"/>
          </a:xfrm>
          <a:prstGeom prst="rect">
            <a:avLst/>
          </a:prstGeom>
          <a:noFill/>
          <a:ln/>
        </p:spPr>
        <p:txBody>
          <a:bodyPr wrap="square" rtlCol="0"/>
          <a:lstStyle>
            <a:lvl1pPr marL="0" indent="0" algn="l">
              <a:buNone/>
              <a:defRPr lang="en-US" sz="1100" b="1" kern="0" spc="250" dirty="0">
                <a:solidFill>
                  <a:srgbClr val="85C3C2"/>
                </a:solidFill>
                <a:latin typeface="Calibri" pitchFamily="34" charset="0"/>
                <a:ea typeface="Calibri" pitchFamily="34" charset="-122"/>
                <a:cs typeface="Calibri" pitchFamily="34" charset="-120"/>
              </a:defRPr>
            </a:lvl1pPr>
          </a:lstStyle>
          <a:p>
            <a:pPr marL="0" indent="0" algn="l">
              <a:buNone/>
            </a:pPr>
            <a:r>
              <a:rPr lang="en-US" sz="1100" b="1" kern="0" spc="250" dirty="0">
                <a:solidFill>
                  <a:srgbClr val="85C3C2"/>
                </a:solidFill>
                <a:latin typeface="Calibri" pitchFamily="34" charset="0"/>
                <a:ea typeface="Calibri" pitchFamily="34" charset="-122"/>
                <a:cs typeface="Calibri" pitchFamily="34" charset="-120"/>
              </a:rPr>
              <a:t>RUBRIK</a:t>
            </a:r>
            <a:endParaRPr lang="en-US" sz="1100" dirty="0"/>
          </a:p>
        </p:txBody>
      </p:sp>
      <p:sp>
        <p:nvSpPr>
          <p:cNvPr id="3" name="Text 0"/>
          <p:cNvSpPr>
            <a:spLocks noGrp="1"/>
          </p:cNvSpPr>
          <p:nvPr>
            <p:ph type="title" idx="101" hasCustomPrompt="1"/>
          </p:nvPr>
        </p:nvSpPr>
        <p:spPr>
          <a:xfrm>
            <a:off x="548640" y="822960"/>
            <a:ext cx="6462705" cy="777240"/>
          </a:xfrm>
          <a:prstGeom prst="rect">
            <a:avLst/>
          </a:prstGeom>
          <a:noFill/>
          <a:ln/>
        </p:spPr>
        <p:txBody>
          <a:bodyPr wrap="square" rtlCol="0"/>
          <a:lstStyle>
            <a:lvl1pPr marL="0" indent="0" algn="l">
              <a:buNone/>
              <a:defRPr lang="en-US" sz="2700" b="1" dirty="0">
                <a:solidFill>
                  <a:srgbClr val="052A33"/>
                </a:solidFill>
                <a:latin typeface="Roboto" pitchFamily="34" charset="0"/>
                <a:ea typeface="Roboto" pitchFamily="34" charset="-122"/>
                <a:cs typeface="Roboto" pitchFamily="34" charset="-120"/>
              </a:defRPr>
            </a:lvl1pPr>
          </a:lstStyle>
          <a:p>
            <a:pPr marL="0" indent="0" algn="l">
              <a:buNone/>
            </a:pPr>
            <a:r>
              <a:rPr lang="en-US" sz="2700" b="1" dirty="0">
                <a:solidFill>
                  <a:srgbClr val="052A33"/>
                </a:solidFill>
                <a:latin typeface="Roboto" pitchFamily="34" charset="0"/>
                <a:ea typeface="Roboto" pitchFamily="34" charset="-122"/>
                <a:cs typeface="Roboto" pitchFamily="34" charset="-120"/>
              </a:rPr>
              <a:t>Folientitel eingeben</a:t>
            </a:r>
            <a:endParaRPr lang="en-US" sz="2700" dirty="0"/>
          </a:p>
        </p:txBody>
      </p:sp>
      <p:sp>
        <p:nvSpPr>
          <p:cNvPr id="4" name="Text 0"/>
          <p:cNvSpPr>
            <a:spLocks noGrp="1"/>
          </p:cNvSpPr>
          <p:nvPr>
            <p:ph type="body" idx="102" hasCustomPrompt="1"/>
          </p:nvPr>
        </p:nvSpPr>
        <p:spPr>
          <a:xfrm>
            <a:off x="548640" y="1737360"/>
            <a:ext cx="3002752" cy="7680960"/>
          </a:xfrm>
          <a:prstGeom prst="rect">
            <a:avLst/>
          </a:prstGeom>
          <a:noFill/>
          <a:ln/>
        </p:spPr>
        <p:txBody>
          <a:bodyPr wrap="square" rtlCol="0"/>
          <a:lstStyle>
            <a:lvl1pPr marL="0" indent="0" algn="l">
              <a:lnSpc>
                <a:spcPct val="128000"/>
              </a:lnSpc>
              <a:buNone/>
              <a:defRPr lang="en-US" sz="1350" dirty="0">
                <a:solidFill>
                  <a:srgbClr val="2E3A3D"/>
                </a:solidFill>
                <a:latin typeface="Calibri" pitchFamily="34" charset="0"/>
                <a:ea typeface="Calibri" pitchFamily="34" charset="-122"/>
                <a:cs typeface="Calibri" pitchFamily="34" charset="-120"/>
              </a:defRPr>
            </a:lvl1pPr>
          </a:lstStyle>
          <a:p>
            <a:pPr marL="0" indent="0" algn="l">
              <a:lnSpc>
                <a:spcPct val="128000"/>
              </a:lnSpc>
              <a:buNone/>
            </a:pPr>
            <a:r>
              <a:rPr lang="en-US" sz="1350" dirty="0">
                <a:solidFill>
                  <a:srgbClr val="2E3A3D"/>
                </a:solidFill>
                <a:latin typeface="Calibri" pitchFamily="34" charset="0"/>
                <a:ea typeface="Calibri" pitchFamily="34" charset="-122"/>
                <a:cs typeface="Calibri" pitchFamily="34" charset="-120"/>
              </a:rPr>
              <a:t>Text linke Spalte</a:t>
            </a:r>
            <a:endParaRPr lang="en-US" sz="1350" dirty="0"/>
          </a:p>
        </p:txBody>
      </p:sp>
      <p:sp>
        <p:nvSpPr>
          <p:cNvPr id="5" name="Text 0"/>
          <p:cNvSpPr>
            <a:spLocks noGrp="1"/>
          </p:cNvSpPr>
          <p:nvPr>
            <p:ph type="body" idx="103" hasCustomPrompt="1"/>
          </p:nvPr>
        </p:nvSpPr>
        <p:spPr>
          <a:xfrm>
            <a:off x="4008592" y="1737360"/>
            <a:ext cx="3002752" cy="7680960"/>
          </a:xfrm>
          <a:prstGeom prst="rect">
            <a:avLst/>
          </a:prstGeom>
          <a:noFill/>
          <a:ln/>
        </p:spPr>
        <p:txBody>
          <a:bodyPr wrap="square" rtlCol="0"/>
          <a:lstStyle>
            <a:lvl1pPr marL="0" indent="0" algn="l">
              <a:lnSpc>
                <a:spcPct val="128000"/>
              </a:lnSpc>
              <a:buNone/>
              <a:defRPr lang="en-US" sz="1350" dirty="0">
                <a:solidFill>
                  <a:srgbClr val="2E3A3D"/>
                </a:solidFill>
                <a:latin typeface="Calibri" pitchFamily="34" charset="0"/>
                <a:ea typeface="Calibri" pitchFamily="34" charset="-122"/>
                <a:cs typeface="Calibri" pitchFamily="34" charset="-120"/>
              </a:defRPr>
            </a:lvl1pPr>
          </a:lstStyle>
          <a:p>
            <a:pPr marL="0" indent="0" algn="l">
              <a:lnSpc>
                <a:spcPct val="128000"/>
              </a:lnSpc>
              <a:buNone/>
            </a:pPr>
            <a:r>
              <a:rPr lang="en-US" sz="1350" dirty="0">
                <a:solidFill>
                  <a:srgbClr val="2E3A3D"/>
                </a:solidFill>
                <a:latin typeface="Calibri" pitchFamily="34" charset="0"/>
                <a:ea typeface="Calibri" pitchFamily="34" charset="-122"/>
                <a:cs typeface="Calibri" pitchFamily="34" charset="-120"/>
              </a:rPr>
              <a:t>Text rechte Spalte</a:t>
            </a:r>
            <a:endParaRPr lang="en-US" sz="1350" dirty="0"/>
          </a:p>
        </p:txBody>
      </p:sp>
      <p:sp>
        <p:nvSpPr>
          <p:cNvPr id="6" name="Shape 0"/>
          <p:cNvSpPr/>
          <p:nvPr/>
        </p:nvSpPr>
        <p:spPr>
          <a:xfrm>
            <a:off x="548640" y="10168128"/>
            <a:ext cx="6462705" cy="0"/>
          </a:xfrm>
          <a:prstGeom prst="line">
            <a:avLst/>
          </a:prstGeom>
          <a:noFill/>
          <a:ln w="9525">
            <a:solidFill>
              <a:srgbClr val="DCE4E5"/>
            </a:solidFill>
            <a:prstDash val="solid"/>
          </a:ln>
        </p:spPr>
        <p:txBody>
          <a:bodyPr/>
          <a:lstStyle/>
          <a:p>
            <a:endParaRPr/>
          </a:p>
        </p:txBody>
      </p:sp>
      <p:sp>
        <p:nvSpPr>
          <p:cNvPr id="7" name="Text 1"/>
          <p:cNvSpPr/>
          <p:nvPr/>
        </p:nvSpPr>
        <p:spPr>
          <a:xfrm>
            <a:off x="548640" y="10222992"/>
            <a:ext cx="4206240" cy="274320"/>
          </a:xfrm>
          <a:prstGeom prst="rect">
            <a:avLst/>
          </a:prstGeom>
          <a:noFill/>
          <a:ln/>
        </p:spPr>
        <p:txBody>
          <a:bodyPr wrap="square" lIns="0" tIns="0" rIns="0" bIns="0" rtlCol="0" anchor="ctr"/>
          <a:lstStyle/>
          <a:p>
            <a:pPr marL="0" indent="0" algn="l">
              <a:buNone/>
            </a:pPr>
            <a:r>
              <a:rPr lang="en-US" sz="750" kern="0" spc="150" dirty="0">
                <a:solidFill>
                  <a:srgbClr val="7C8E92"/>
                </a:solidFill>
                <a:latin typeface="Calibri" pitchFamily="34" charset="0"/>
                <a:ea typeface="Calibri" pitchFamily="34" charset="-122"/>
                <a:cs typeface="Calibri" pitchFamily="34" charset="-120"/>
              </a:rPr>
              <a:t>NIEDERMAIER INVEST UNTERNEHMENSGRUPPE</a:t>
            </a:r>
            <a:endParaRPr lang="en-US" sz="750" dirty="0"/>
          </a:p>
        </p:txBody>
      </p:sp>
      <p:sp>
        <p:nvSpPr>
          <p:cNvPr id="8" name="Text 2"/>
          <p:cNvSpPr/>
          <p:nvPr/>
        </p:nvSpPr>
        <p:spPr>
          <a:xfrm>
            <a:off x="4633905" y="10222992"/>
            <a:ext cx="1737360" cy="274320"/>
          </a:xfrm>
          <a:prstGeom prst="rect">
            <a:avLst/>
          </a:prstGeom>
          <a:noFill/>
          <a:ln/>
        </p:spPr>
        <p:txBody>
          <a:bodyPr wrap="square" lIns="0" tIns="0" rIns="0" bIns="0" rtlCol="0" anchor="ctr"/>
          <a:lstStyle/>
          <a:p>
            <a:pPr marL="0" indent="0" algn="r">
              <a:buNone/>
            </a:pPr>
            <a:r>
              <a:rPr lang="en-US" sz="750" dirty="0">
                <a:solidFill>
                  <a:srgbClr val="7C8E92"/>
                </a:solidFill>
                <a:latin typeface="Calibri" pitchFamily="34" charset="0"/>
                <a:ea typeface="Calibri" pitchFamily="34" charset="-122"/>
                <a:cs typeface="Calibri" pitchFamily="34" charset="-120"/>
              </a:rPr>
              <a:t>Vertraulich  |  2026</a:t>
            </a:r>
            <a:endParaRPr lang="en-US" sz="750" dirty="0"/>
          </a:p>
        </p:txBody>
      </p:sp>
      <p:sp>
        <p:nvSpPr>
          <p:cNvPr id="25" name="Slide Number Placeholder 0"/>
          <p:cNvSpPr>
            <a:spLocks noGrp="1"/>
          </p:cNvSpPr>
          <p:nvPr>
            <p:ph type="sldNum" sz="quarter" idx="4294967295"/>
          </p:nvPr>
        </p:nvSpPr>
        <p:spPr>
          <a:xfrm>
            <a:off x="6462705" y="10222992"/>
            <a:ext cx="548640" cy="274320"/>
          </a:xfrm>
          <a:prstGeom prst="rect">
            <a:avLst/>
          </a:prstGeom>
          <a:extLst>
            <a:ext uri="{C572A759-6A51-4108-AA02-DFA0A04FC94B}">
              <ma14:wrappingTextBoxFlag xmlns:ma14="http://schemas.microsoft.com/office/mac/drawingml/2011/main" xmlns="" val="0"/>
            </a:ext>
          </a:extLst>
        </p:spPr>
        <p:txBody>
          <a:bodyPr/>
          <a:lstStyle>
            <a:lvl1pPr>
              <a:defRPr sz="750">
                <a:solidFill>
                  <a:srgbClr val="052A33"/>
                </a:solidFill>
                <a:latin typeface="Calibri"/>
                <a:ea typeface="Calibri"/>
                <a:cs typeface="Calibri"/>
              </a:defRPr>
            </a:lvl1pPr>
          </a:lstStyle>
          <a:p>
            <a:pPr algn="r"/>
            <a:fld id="{F7021451-1387-4CA6-816F-3879F97B5CBC}" type="slidenum">
              <a:rPr lang="en-US" b="1"/>
              <a:t>‹Nr.›</a:t>
            </a:fld>
            <a:endParaRPr lang="en-US"/>
          </a:p>
        </p:txBody>
      </p:sp>
      <p:pic>
        <p:nvPicPr>
          <p:cNvPr id="9" name="Grafik 8" descr="Ein Bild, das Screenshot, Grafiken, Schrift, Grafikdesign enthält.&#10;&#10;KI-generierte Inhalte können fehlerhaft sein.">
            <a:extLst>
              <a:ext uri="{FF2B5EF4-FFF2-40B4-BE49-F238E27FC236}">
                <a16:creationId xmlns:a16="http://schemas.microsoft.com/office/drawing/2014/main" id="{DD97436F-872D-0E0B-AB06-B507CF43C54E}"/>
              </a:ext>
            </a:extLst>
          </p:cNvPr>
          <p:cNvPicPr>
            <a:picLocks noChangeAspect="1"/>
          </p:cNvPicPr>
          <p:nvPr userDrawn="1"/>
        </p:nvPicPr>
        <p:blipFill>
          <a:blip r:embed="rId2"/>
          <a:stretch>
            <a:fillRect/>
          </a:stretch>
        </p:blipFill>
        <p:spPr>
          <a:xfrm>
            <a:off x="5814196" y="197929"/>
            <a:ext cx="1639550" cy="100800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4_INHALT_BILD_RECHTS">
    <p:bg>
      <p:bgPr>
        <a:solidFill>
          <a:srgbClr val="FFFFFF"/>
        </a:solidFill>
        <a:effectLst/>
      </p:bgPr>
    </p:bg>
    <p:spTree>
      <p:nvGrpSpPr>
        <p:cNvPr id="1" name=""/>
        <p:cNvGrpSpPr/>
        <p:nvPr/>
      </p:nvGrpSpPr>
      <p:grpSpPr>
        <a:xfrm>
          <a:off x="0" y="0"/>
          <a:ext cx="0" cy="0"/>
          <a:chOff x="0" y="0"/>
          <a:chExt cx="0" cy="0"/>
        </a:xfrm>
      </p:grpSpPr>
      <p:sp>
        <p:nvSpPr>
          <p:cNvPr id="2" name="Text 0"/>
          <p:cNvSpPr>
            <a:spLocks noGrp="1"/>
          </p:cNvSpPr>
          <p:nvPr>
            <p:ph type="body" idx="100" hasCustomPrompt="1"/>
          </p:nvPr>
        </p:nvSpPr>
        <p:spPr>
          <a:xfrm>
            <a:off x="548640" y="566928"/>
            <a:ext cx="6462705" cy="274320"/>
          </a:xfrm>
          <a:prstGeom prst="rect">
            <a:avLst/>
          </a:prstGeom>
          <a:noFill/>
          <a:ln/>
        </p:spPr>
        <p:txBody>
          <a:bodyPr wrap="square" rtlCol="0"/>
          <a:lstStyle>
            <a:lvl1pPr marL="0" indent="0" algn="l">
              <a:buNone/>
              <a:defRPr lang="en-US" sz="1100" b="1" kern="0" spc="250" dirty="0">
                <a:solidFill>
                  <a:srgbClr val="85C3C2"/>
                </a:solidFill>
                <a:latin typeface="Calibri" pitchFamily="34" charset="0"/>
                <a:ea typeface="Calibri" pitchFamily="34" charset="-122"/>
                <a:cs typeface="Calibri" pitchFamily="34" charset="-120"/>
              </a:defRPr>
            </a:lvl1pPr>
          </a:lstStyle>
          <a:p>
            <a:pPr marL="0" indent="0" algn="l">
              <a:buNone/>
            </a:pPr>
            <a:r>
              <a:rPr lang="en-US" sz="1100" b="1" kern="0" spc="250" dirty="0">
                <a:solidFill>
                  <a:srgbClr val="85C3C2"/>
                </a:solidFill>
                <a:latin typeface="Calibri" pitchFamily="34" charset="0"/>
                <a:ea typeface="Calibri" pitchFamily="34" charset="-122"/>
                <a:cs typeface="Calibri" pitchFamily="34" charset="-120"/>
              </a:rPr>
              <a:t>RUBRIK</a:t>
            </a:r>
            <a:endParaRPr lang="en-US" sz="1100" dirty="0"/>
          </a:p>
        </p:txBody>
      </p:sp>
      <p:sp>
        <p:nvSpPr>
          <p:cNvPr id="3" name="Text 0"/>
          <p:cNvSpPr>
            <a:spLocks noGrp="1"/>
          </p:cNvSpPr>
          <p:nvPr>
            <p:ph type="title" idx="101" hasCustomPrompt="1"/>
          </p:nvPr>
        </p:nvSpPr>
        <p:spPr>
          <a:xfrm>
            <a:off x="548640" y="822960"/>
            <a:ext cx="6462705" cy="777240"/>
          </a:xfrm>
          <a:prstGeom prst="rect">
            <a:avLst/>
          </a:prstGeom>
          <a:noFill/>
          <a:ln/>
        </p:spPr>
        <p:txBody>
          <a:bodyPr wrap="square" rtlCol="0"/>
          <a:lstStyle>
            <a:lvl1pPr marL="0" indent="0" algn="l">
              <a:buNone/>
              <a:defRPr lang="en-US" sz="2700" b="1" dirty="0">
                <a:solidFill>
                  <a:srgbClr val="052A33"/>
                </a:solidFill>
                <a:latin typeface="Roboto" pitchFamily="34" charset="0"/>
                <a:ea typeface="Roboto" pitchFamily="34" charset="-122"/>
                <a:cs typeface="Roboto" pitchFamily="34" charset="-120"/>
              </a:defRPr>
            </a:lvl1pPr>
          </a:lstStyle>
          <a:p>
            <a:pPr marL="0" indent="0" algn="l">
              <a:buNone/>
            </a:pPr>
            <a:r>
              <a:rPr lang="en-US" sz="2700" b="1" dirty="0">
                <a:solidFill>
                  <a:srgbClr val="052A33"/>
                </a:solidFill>
                <a:latin typeface="Roboto" pitchFamily="34" charset="0"/>
                <a:ea typeface="Roboto" pitchFamily="34" charset="-122"/>
                <a:cs typeface="Roboto" pitchFamily="34" charset="-120"/>
              </a:rPr>
              <a:t>Folientitel eingeben</a:t>
            </a:r>
            <a:endParaRPr lang="en-US" sz="2700" dirty="0"/>
          </a:p>
        </p:txBody>
      </p:sp>
      <p:sp>
        <p:nvSpPr>
          <p:cNvPr id="4" name="Text 0"/>
          <p:cNvSpPr>
            <a:spLocks noGrp="1"/>
          </p:cNvSpPr>
          <p:nvPr>
            <p:ph type="body" idx="102" hasCustomPrompt="1"/>
          </p:nvPr>
        </p:nvSpPr>
        <p:spPr>
          <a:xfrm>
            <a:off x="548640" y="1737360"/>
            <a:ext cx="3002752" cy="7498080"/>
          </a:xfrm>
          <a:prstGeom prst="rect">
            <a:avLst/>
          </a:prstGeom>
          <a:noFill/>
          <a:ln/>
        </p:spPr>
        <p:txBody>
          <a:bodyPr wrap="square" rtlCol="0"/>
          <a:lstStyle>
            <a:lvl1pPr marL="0" indent="0" algn="l">
              <a:lnSpc>
                <a:spcPct val="128000"/>
              </a:lnSpc>
              <a:buNone/>
              <a:defRPr lang="en-US" sz="1350" dirty="0">
                <a:solidFill>
                  <a:srgbClr val="2E3A3D"/>
                </a:solidFill>
                <a:latin typeface="Calibri" pitchFamily="34" charset="0"/>
                <a:ea typeface="Calibri" pitchFamily="34" charset="-122"/>
                <a:cs typeface="Calibri" pitchFamily="34" charset="-120"/>
              </a:defRPr>
            </a:lvl1pPr>
          </a:lstStyle>
          <a:p>
            <a:pPr marL="0" indent="0" algn="l">
              <a:lnSpc>
                <a:spcPct val="128000"/>
              </a:lnSpc>
              <a:buNone/>
            </a:pPr>
            <a:r>
              <a:rPr lang="en-US" sz="1350" dirty="0">
                <a:solidFill>
                  <a:srgbClr val="2E3A3D"/>
                </a:solidFill>
                <a:latin typeface="Calibri" pitchFamily="34" charset="0"/>
                <a:ea typeface="Calibri" pitchFamily="34" charset="-122"/>
                <a:cs typeface="Calibri" pitchFamily="34" charset="-120"/>
              </a:rPr>
              <a:t>Text linke Spalte</a:t>
            </a:r>
            <a:endParaRPr lang="en-US" sz="1350" dirty="0"/>
          </a:p>
        </p:txBody>
      </p:sp>
      <p:sp>
        <p:nvSpPr>
          <p:cNvPr id="5" name="Text 0"/>
          <p:cNvSpPr>
            <a:spLocks noGrp="1"/>
          </p:cNvSpPr>
          <p:nvPr>
            <p:ph type="pic" idx="103" hasCustomPrompt="1"/>
          </p:nvPr>
        </p:nvSpPr>
        <p:spPr>
          <a:xfrm>
            <a:off x="4008592" y="1737360"/>
            <a:ext cx="3002752" cy="7498080"/>
          </a:xfrm>
          <a:prstGeom prst="rect">
            <a:avLst/>
          </a:prstGeom>
          <a:noFill/>
          <a:ln/>
        </p:spPr>
        <p:txBody>
          <a:bodyPr wrap="square" rtlCol="0"/>
          <a:lstStyle>
            <a:lvl1pPr marL="0" indent="0">
              <a:buNone/>
              <a:defRPr lang="en-US" dirty="0"/>
            </a:lvl1pPr>
          </a:lstStyle>
          <a:p>
            <a:pPr marL="0" indent="0">
              <a:buNone/>
            </a:pPr>
            <a:r>
              <a:rPr lang="en-US" dirty="0">
                <a:solidFill>
                  <a:srgbClr val="000000"/>
                </a:solidFill>
              </a:rPr>
              <a:t>Bild einfügen</a:t>
            </a:r>
            <a:endParaRPr lang="en-US" dirty="0"/>
          </a:p>
        </p:txBody>
      </p:sp>
      <p:sp>
        <p:nvSpPr>
          <p:cNvPr id="6" name="Shape 0"/>
          <p:cNvSpPr/>
          <p:nvPr/>
        </p:nvSpPr>
        <p:spPr>
          <a:xfrm>
            <a:off x="548640" y="10168128"/>
            <a:ext cx="6462705" cy="0"/>
          </a:xfrm>
          <a:prstGeom prst="line">
            <a:avLst/>
          </a:prstGeom>
          <a:noFill/>
          <a:ln w="9525">
            <a:solidFill>
              <a:srgbClr val="DCE4E5"/>
            </a:solidFill>
            <a:prstDash val="solid"/>
          </a:ln>
        </p:spPr>
        <p:txBody>
          <a:bodyPr/>
          <a:lstStyle/>
          <a:p>
            <a:endParaRPr/>
          </a:p>
        </p:txBody>
      </p:sp>
      <p:sp>
        <p:nvSpPr>
          <p:cNvPr id="7" name="Text 1"/>
          <p:cNvSpPr/>
          <p:nvPr/>
        </p:nvSpPr>
        <p:spPr>
          <a:xfrm>
            <a:off x="548640" y="10222992"/>
            <a:ext cx="4206240" cy="274320"/>
          </a:xfrm>
          <a:prstGeom prst="rect">
            <a:avLst/>
          </a:prstGeom>
          <a:noFill/>
          <a:ln/>
        </p:spPr>
        <p:txBody>
          <a:bodyPr wrap="square" lIns="0" tIns="0" rIns="0" bIns="0" rtlCol="0" anchor="ctr"/>
          <a:lstStyle/>
          <a:p>
            <a:pPr marL="0" indent="0" algn="l">
              <a:buNone/>
            </a:pPr>
            <a:r>
              <a:rPr lang="en-US" sz="750" kern="0" spc="150" dirty="0">
                <a:solidFill>
                  <a:srgbClr val="7C8E92"/>
                </a:solidFill>
                <a:latin typeface="Calibri" pitchFamily="34" charset="0"/>
                <a:ea typeface="Calibri" pitchFamily="34" charset="-122"/>
                <a:cs typeface="Calibri" pitchFamily="34" charset="-120"/>
              </a:rPr>
              <a:t>NIEDERMAIER INVEST UNTERNEHMENSGRUPPE</a:t>
            </a:r>
            <a:endParaRPr lang="en-US" sz="750" dirty="0"/>
          </a:p>
        </p:txBody>
      </p:sp>
      <p:sp>
        <p:nvSpPr>
          <p:cNvPr id="8" name="Text 2"/>
          <p:cNvSpPr/>
          <p:nvPr/>
        </p:nvSpPr>
        <p:spPr>
          <a:xfrm>
            <a:off x="4633905" y="10222992"/>
            <a:ext cx="1737360" cy="274320"/>
          </a:xfrm>
          <a:prstGeom prst="rect">
            <a:avLst/>
          </a:prstGeom>
          <a:noFill/>
          <a:ln/>
        </p:spPr>
        <p:txBody>
          <a:bodyPr wrap="square" lIns="0" tIns="0" rIns="0" bIns="0" rtlCol="0" anchor="ctr"/>
          <a:lstStyle/>
          <a:p>
            <a:pPr marL="0" indent="0" algn="r">
              <a:buNone/>
            </a:pPr>
            <a:r>
              <a:rPr lang="en-US" sz="750" dirty="0">
                <a:solidFill>
                  <a:srgbClr val="7C8E92"/>
                </a:solidFill>
                <a:latin typeface="Calibri" pitchFamily="34" charset="0"/>
                <a:ea typeface="Calibri" pitchFamily="34" charset="-122"/>
                <a:cs typeface="Calibri" pitchFamily="34" charset="-120"/>
              </a:rPr>
              <a:t>Vertraulich  |  2026</a:t>
            </a:r>
            <a:endParaRPr lang="en-US" sz="750" dirty="0"/>
          </a:p>
        </p:txBody>
      </p:sp>
      <p:sp>
        <p:nvSpPr>
          <p:cNvPr id="25" name="Slide Number Placeholder 0"/>
          <p:cNvSpPr>
            <a:spLocks noGrp="1"/>
          </p:cNvSpPr>
          <p:nvPr>
            <p:ph type="sldNum" sz="quarter" idx="4294967295"/>
          </p:nvPr>
        </p:nvSpPr>
        <p:spPr>
          <a:xfrm>
            <a:off x="6462705" y="10222992"/>
            <a:ext cx="548640" cy="274320"/>
          </a:xfrm>
          <a:prstGeom prst="rect">
            <a:avLst/>
          </a:prstGeom>
          <a:extLst>
            <a:ext uri="{C572A759-6A51-4108-AA02-DFA0A04FC94B}">
              <ma14:wrappingTextBoxFlag xmlns:ma14="http://schemas.microsoft.com/office/mac/drawingml/2011/main" xmlns="" val="0"/>
            </a:ext>
          </a:extLst>
        </p:spPr>
        <p:txBody>
          <a:bodyPr/>
          <a:lstStyle>
            <a:lvl1pPr>
              <a:defRPr sz="750">
                <a:solidFill>
                  <a:srgbClr val="052A33"/>
                </a:solidFill>
                <a:latin typeface="Calibri"/>
                <a:ea typeface="Calibri"/>
                <a:cs typeface="Calibri"/>
              </a:defRPr>
            </a:lvl1pPr>
          </a:lstStyle>
          <a:p>
            <a:pPr algn="r"/>
            <a:fld id="{F7021451-1387-4CA6-816F-3879F97B5CBC}" type="slidenum">
              <a:rPr lang="en-US" b="1"/>
              <a:t>‹Nr.›</a:t>
            </a:fld>
            <a:endParaRPr lang="en-US"/>
          </a:p>
        </p:txBody>
      </p:sp>
      <p:pic>
        <p:nvPicPr>
          <p:cNvPr id="9" name="Grafik 8" descr="Ein Bild, das Screenshot, Grafiken, Schrift, Grafikdesign enthält.&#10;&#10;KI-generierte Inhalte können fehlerhaft sein.">
            <a:extLst>
              <a:ext uri="{FF2B5EF4-FFF2-40B4-BE49-F238E27FC236}">
                <a16:creationId xmlns:a16="http://schemas.microsoft.com/office/drawing/2014/main" id="{9097925A-58D4-54A5-5229-2CC60662E2E1}"/>
              </a:ext>
            </a:extLst>
          </p:cNvPr>
          <p:cNvPicPr>
            <a:picLocks noChangeAspect="1"/>
          </p:cNvPicPr>
          <p:nvPr userDrawn="1"/>
        </p:nvPicPr>
        <p:blipFill>
          <a:blip r:embed="rId2"/>
          <a:stretch>
            <a:fillRect/>
          </a:stretch>
        </p:blipFill>
        <p:spPr>
          <a:xfrm>
            <a:off x="5814196" y="197929"/>
            <a:ext cx="1639550" cy="100800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A4_FREIE_FOLIE">
    <p:bg>
      <p:bgPr>
        <a:solidFill>
          <a:srgbClr val="FFFFFF"/>
        </a:solidFill>
        <a:effectLst/>
      </p:bgPr>
    </p:bg>
    <p:spTree>
      <p:nvGrpSpPr>
        <p:cNvPr id="1" name=""/>
        <p:cNvGrpSpPr/>
        <p:nvPr/>
      </p:nvGrpSpPr>
      <p:grpSpPr>
        <a:xfrm>
          <a:off x="0" y="0"/>
          <a:ext cx="0" cy="0"/>
          <a:chOff x="0" y="0"/>
          <a:chExt cx="0" cy="0"/>
        </a:xfrm>
      </p:grpSpPr>
      <p:pic>
        <p:nvPicPr>
          <p:cNvPr id="2" name="Grafik 1" descr="Ein Bild, das Screenshot, Grafiken, Schrift, Grafikdesign enthält.&#10;&#10;KI-generierte Inhalte können fehlerhaft sein.">
            <a:extLst>
              <a:ext uri="{FF2B5EF4-FFF2-40B4-BE49-F238E27FC236}">
                <a16:creationId xmlns:a16="http://schemas.microsoft.com/office/drawing/2014/main" id="{A28329FA-CE15-631F-5E0E-DBE7B5158AB6}"/>
              </a:ext>
            </a:extLst>
          </p:cNvPr>
          <p:cNvPicPr>
            <a:picLocks noChangeAspect="1"/>
          </p:cNvPicPr>
          <p:nvPr userDrawn="1"/>
        </p:nvPicPr>
        <p:blipFill>
          <a:blip r:embed="rId2"/>
          <a:stretch>
            <a:fillRect/>
          </a:stretch>
        </p:blipFill>
        <p:spPr>
          <a:xfrm>
            <a:off x="5814196" y="197929"/>
            <a:ext cx="1639550" cy="100800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A4_DUNKEL">
    <p:bg>
      <p:bgPr>
        <a:solidFill>
          <a:srgbClr val="052A33"/>
        </a:solidFill>
        <a:effectLst/>
      </p:bgPr>
    </p:bg>
    <p:spTree>
      <p:nvGrpSpPr>
        <p:cNvPr id="1" name=""/>
        <p:cNvGrpSpPr/>
        <p:nvPr/>
      </p:nvGrpSpPr>
      <p:grpSpPr>
        <a:xfrm>
          <a:off x="0" y="0"/>
          <a:ext cx="0" cy="0"/>
          <a:chOff x="0" y="0"/>
          <a:chExt cx="0" cy="0"/>
        </a:xfrm>
      </p:grpSpPr>
      <p:pic>
        <p:nvPicPr>
          <p:cNvPr id="2" name="Grafik 1" descr="Ein Bild, das Schrift, Text, Grafiken, Grafikdesign enthält.&#10;&#10;KI-generierte Inhalte können fehlerhaft sein.">
            <a:extLst>
              <a:ext uri="{FF2B5EF4-FFF2-40B4-BE49-F238E27FC236}">
                <a16:creationId xmlns:a16="http://schemas.microsoft.com/office/drawing/2014/main" id="{62521ACC-C381-DEDD-1B4F-9A674E7351B5}"/>
              </a:ext>
            </a:extLst>
          </p:cNvPr>
          <p:cNvPicPr>
            <a:picLocks noChangeAspect="1"/>
          </p:cNvPicPr>
          <p:nvPr userDrawn="1"/>
        </p:nvPicPr>
        <p:blipFill>
          <a:blip r:embed="rId2"/>
          <a:stretch>
            <a:fillRect/>
          </a:stretch>
        </p:blipFill>
        <p:spPr>
          <a:xfrm>
            <a:off x="5781602" y="218965"/>
            <a:ext cx="1672144" cy="1028041"/>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6462705" y="10222992"/>
            <a:ext cx="548640" cy="274320"/>
          </a:xfrm>
          <a:prstGeom prst="rect">
            <a:avLst/>
          </a:prstGeom>
          <a:extLst>
            <a:ext uri="{C572A759-6A51-4108-AA02-DFA0A04FC94B}">
              <ma14:wrappingTextBoxFlag xmlns:ma14="http://schemas.microsoft.com/office/mac/drawingml/2011/main" xmlns="" val="0"/>
            </a:ext>
          </a:extLst>
        </p:spPr>
        <p:txBody>
          <a:bodyPr/>
          <a:lstStyle>
            <a:lvl1pPr>
              <a:defRPr sz="750">
                <a:solidFill>
                  <a:schemeClr val="bg1"/>
                </a:solidFill>
                <a:latin typeface="Calibri"/>
                <a:ea typeface="Calibri"/>
                <a:cs typeface="Calibri"/>
              </a:defRPr>
            </a:lvl1pPr>
          </a:lstStyle>
          <a:p>
            <a:pPr algn="r"/>
            <a:fld id="{F7021451-1387-4CA6-816F-3879F97B5CBC}" type="slidenum">
              <a:rPr lang="en-US" b="1" smtClean="0"/>
              <a:pPr algn="r"/>
              <a:t>‹Nr.›</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hyperlink" Target="https://www.niedermaier-invest.de" TargetMode="External"/><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hyperlink" Target="mailto:kontakt@niedermaier-invest.de" TargetMode="External"/><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hyperlink" Target="https://www.niedermaier-invest.de" TargetMode="External"/><Relationship Id="rId5" Type="http://schemas.openxmlformats.org/officeDocument/2006/relationships/hyperlink" Target="mailto:kontakt@niedermaier-invest.de" TargetMode="External"/><Relationship Id="rId4" Type="http://schemas.openxmlformats.org/officeDocument/2006/relationships/image" Target="../media/image14.jp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hyperlink" Target="https://www.niedermaier-invest.de" TargetMode="External"/><Relationship Id="rId5" Type="http://schemas.openxmlformats.org/officeDocument/2006/relationships/hyperlink" Target="mailto:kontakt@niedermaier-invest.de" TargetMode="External"/><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hyperlink" Target="mailto:kontakt@niedermaier-invest.de" TargetMode="External"/><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hyperlink" Target="https://www.niedermaier-invest.de"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www.niedermaier-invest.de" TargetMode="External"/><Relationship Id="rId2" Type="http://schemas.openxmlformats.org/officeDocument/2006/relationships/hyperlink" Target="mailto:kontakt@niedermaier-invest.de" TargetMode="Externa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hyperlink" Target="mailto:kontakt@niedermaier-invest.de" TargetMode="External"/><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hyperlink" Target="https://www.niedermaier-invest.de"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hyperlink" Target="https://www.niedermaier-invest.de" TargetMode="External"/><Relationship Id="rId4" Type="http://schemas.openxmlformats.org/officeDocument/2006/relationships/hyperlink" Target="mailto:kontakt@niedermaier-invest.de"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hyperlink" Target="https://www.niedermaier-invest.de" TargetMode="External"/><Relationship Id="rId5" Type="http://schemas.openxmlformats.org/officeDocument/2006/relationships/hyperlink" Target="mailto:kontakt@niedermaier-invest.de" TargetMode="External"/><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4.xml"/><Relationship Id="rId5" Type="http://schemas.openxmlformats.org/officeDocument/2006/relationships/hyperlink" Target="https://www.niedermaier-invest.de" TargetMode="External"/><Relationship Id="rId4" Type="http://schemas.openxmlformats.org/officeDocument/2006/relationships/hyperlink" Target="mailto:kontakt@niedermaier-invest.de"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4.xml"/><Relationship Id="rId6" Type="http://schemas.openxmlformats.org/officeDocument/2006/relationships/hyperlink" Target="https://www.niedermaier-invest.de" TargetMode="External"/><Relationship Id="rId5" Type="http://schemas.openxmlformats.org/officeDocument/2006/relationships/hyperlink" Target="mailto:kontakt@niedermaier-invest.de" TargetMode="External"/><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8" Type="http://schemas.openxmlformats.org/officeDocument/2006/relationships/image" Target="../media/image30.jpg"/><Relationship Id="rId3" Type="http://schemas.openxmlformats.org/officeDocument/2006/relationships/image" Target="../media/image25.jpg"/><Relationship Id="rId7" Type="http://schemas.openxmlformats.org/officeDocument/2006/relationships/image" Target="../media/image29.jpg"/><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image" Target="../media/image28.jpg"/><Relationship Id="rId5" Type="http://schemas.openxmlformats.org/officeDocument/2006/relationships/image" Target="../media/image27.jpg"/><Relationship Id="rId10" Type="http://schemas.openxmlformats.org/officeDocument/2006/relationships/hyperlink" Target="https://www.niedermaier-invest.de" TargetMode="External"/><Relationship Id="rId4" Type="http://schemas.openxmlformats.org/officeDocument/2006/relationships/image" Target="../media/image26.jpg"/><Relationship Id="rId9" Type="http://schemas.openxmlformats.org/officeDocument/2006/relationships/hyperlink" Target="mailto:kontakt@niedermaier-invest.de" TargetMode="External"/></Relationships>
</file>

<file path=ppt/slides/_rels/slide13.xml.rels><?xml version="1.0" encoding="UTF-8" standalone="yes"?>
<Relationships xmlns="http://schemas.openxmlformats.org/package/2006/relationships"><Relationship Id="rId8" Type="http://schemas.openxmlformats.org/officeDocument/2006/relationships/hyperlink" Target="mailto:kontakt@niedermaier-invest.de" TargetMode="External"/><Relationship Id="rId3" Type="http://schemas.openxmlformats.org/officeDocument/2006/relationships/image" Target="../media/image32.jpg"/><Relationship Id="rId7" Type="http://schemas.openxmlformats.org/officeDocument/2006/relationships/image" Target="../media/image36.jpg"/><Relationship Id="rId2" Type="http://schemas.openxmlformats.org/officeDocument/2006/relationships/image" Target="../media/image31.jpg"/><Relationship Id="rId1" Type="http://schemas.openxmlformats.org/officeDocument/2006/relationships/slideLayout" Target="../slideLayouts/slideLayout4.xml"/><Relationship Id="rId6" Type="http://schemas.openxmlformats.org/officeDocument/2006/relationships/image" Target="../media/image35.jpg"/><Relationship Id="rId5" Type="http://schemas.openxmlformats.org/officeDocument/2006/relationships/image" Target="../media/image34.jpg"/><Relationship Id="rId4" Type="http://schemas.openxmlformats.org/officeDocument/2006/relationships/image" Target="../media/image33.jpg"/><Relationship Id="rId9" Type="http://schemas.openxmlformats.org/officeDocument/2006/relationships/hyperlink" Target="https://www.niedermaier-invest.de"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mailto:kontakt@niedermaier-invest.de" TargetMode="External"/><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hyperlink" Target="https://www.niedermaier-invest.de" TargetMode="External"/></Relationships>
</file>

<file path=ppt/slides/_rels/slide15.xml.rels><?xml version="1.0" encoding="UTF-8" standalone="yes"?>
<Relationships xmlns="http://schemas.openxmlformats.org/package/2006/relationships"><Relationship Id="rId8" Type="http://schemas.openxmlformats.org/officeDocument/2006/relationships/hyperlink" Target="https://www.niedermaier-invest.de" TargetMode="External"/><Relationship Id="rId3" Type="http://schemas.openxmlformats.org/officeDocument/2006/relationships/image" Target="../media/image37.png"/><Relationship Id="rId7" Type="http://schemas.openxmlformats.org/officeDocument/2006/relationships/image" Target="../media/image40.png"/><Relationship Id="rId2" Type="http://schemas.openxmlformats.org/officeDocument/2006/relationships/notesSlide" Target="../notesSlides/notesSlide11.xml"/><Relationship Id="rId1" Type="http://schemas.openxmlformats.org/officeDocument/2006/relationships/slideLayout" Target="../slideLayouts/slideLayout8.xml"/><Relationship Id="rId6" Type="http://schemas.openxmlformats.org/officeDocument/2006/relationships/hyperlink" Target="mailto:kontakt@niedermaier-invest.de" TargetMode="External"/><Relationship Id="rId5" Type="http://schemas.openxmlformats.org/officeDocument/2006/relationships/image" Target="../media/image39.png"/><Relationship Id="rId4" Type="http://schemas.openxmlformats.org/officeDocument/2006/relationships/image" Target="../media/image38.png"/><Relationship Id="rId9" Type="http://schemas.openxmlformats.org/officeDocument/2006/relationships/image" Target="../media/image41.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6" name="Shape 4"/>
          <p:cNvSpPr/>
          <p:nvPr/>
        </p:nvSpPr>
        <p:spPr>
          <a:xfrm>
            <a:off x="0" y="6492240"/>
            <a:ext cx="7559985" cy="4199748"/>
          </a:xfrm>
          <a:prstGeom prst="rect">
            <a:avLst/>
          </a:prstGeom>
          <a:solidFill>
            <a:srgbClr val="052A33"/>
          </a:solidFill>
          <a:ln/>
        </p:spPr>
        <p:txBody>
          <a:bodyPr/>
          <a:lstStyle/>
          <a:p>
            <a:endParaRPr lang="de-DE"/>
          </a:p>
        </p:txBody>
      </p:sp>
      <p:sp>
        <p:nvSpPr>
          <p:cNvPr id="15" name="Text 1">
            <a:extLst>
              <a:ext uri="{FF2B5EF4-FFF2-40B4-BE49-F238E27FC236}">
                <a16:creationId xmlns:a16="http://schemas.microsoft.com/office/drawing/2014/main" id="{FDE982B7-72CE-D4E4-658D-E498965BE4D5}"/>
              </a:ext>
            </a:extLst>
          </p:cNvPr>
          <p:cNvSpPr/>
          <p:nvPr/>
        </p:nvSpPr>
        <p:spPr>
          <a:xfrm>
            <a:off x="0" y="0"/>
            <a:ext cx="7559985" cy="6492240"/>
          </a:xfrm>
          <a:prstGeom prst="rect">
            <a:avLst/>
          </a:prstGeom>
          <a:noFill/>
          <a:ln/>
        </p:spPr>
        <p:txBody>
          <a:bodyPr wrap="square" lIns="0" tIns="0" rIns="0" bIns="0" rtlCol="0" anchor="ctr"/>
          <a:lstStyle/>
          <a:p>
            <a:pPr marL="0" indent="0" algn="ctr">
              <a:buNone/>
            </a:pPr>
            <a:endParaRPr lang="en-US" sz="1100" dirty="0"/>
          </a:p>
        </p:txBody>
      </p:sp>
      <p:sp>
        <p:nvSpPr>
          <p:cNvPr id="17" name="Shape 4">
            <a:extLst>
              <a:ext uri="{FF2B5EF4-FFF2-40B4-BE49-F238E27FC236}">
                <a16:creationId xmlns:a16="http://schemas.microsoft.com/office/drawing/2014/main" id="{B6866C7D-EC88-A656-6F73-3327ECCC09F8}"/>
              </a:ext>
            </a:extLst>
          </p:cNvPr>
          <p:cNvSpPr/>
          <p:nvPr/>
        </p:nvSpPr>
        <p:spPr>
          <a:xfrm>
            <a:off x="-310" y="-5720"/>
            <a:ext cx="7559985" cy="1488850"/>
          </a:xfrm>
          <a:prstGeom prst="rect">
            <a:avLst/>
          </a:prstGeom>
          <a:solidFill>
            <a:srgbClr val="052A33"/>
          </a:solidFill>
          <a:ln/>
        </p:spPr>
        <p:txBody>
          <a:bodyPr/>
          <a:lstStyle/>
          <a:p>
            <a:endParaRPr lang="de-DE"/>
          </a:p>
        </p:txBody>
      </p:sp>
      <p:sp>
        <p:nvSpPr>
          <p:cNvPr id="19" name="Text 5">
            <a:extLst>
              <a:ext uri="{FF2B5EF4-FFF2-40B4-BE49-F238E27FC236}">
                <a16:creationId xmlns:a16="http://schemas.microsoft.com/office/drawing/2014/main" id="{E203F5F1-E72E-92BB-7387-C54EE2452776}"/>
              </a:ext>
            </a:extLst>
          </p:cNvPr>
          <p:cNvSpPr/>
          <p:nvPr/>
        </p:nvSpPr>
        <p:spPr>
          <a:xfrm>
            <a:off x="548640" y="6995160"/>
            <a:ext cx="6462705" cy="320040"/>
          </a:xfrm>
          <a:prstGeom prst="rect">
            <a:avLst/>
          </a:prstGeom>
          <a:noFill/>
          <a:ln/>
        </p:spPr>
        <p:txBody>
          <a:bodyPr wrap="square" lIns="0" tIns="0" rIns="0" bIns="0" rtlCol="0" anchor="ctr"/>
          <a:lstStyle/>
          <a:p>
            <a:pPr marL="0" indent="0" algn="l">
              <a:buNone/>
            </a:pPr>
            <a:r>
              <a:rPr lang="en-US" sz="1200" b="1" kern="0" spc="300" dirty="0">
                <a:solidFill>
                  <a:srgbClr val="85C3C2"/>
                </a:solidFill>
                <a:latin typeface="Calibri" pitchFamily="34" charset="0"/>
                <a:ea typeface="Calibri" pitchFamily="34" charset="-122"/>
                <a:cs typeface="Calibri" pitchFamily="34" charset="-120"/>
              </a:rPr>
              <a:t>GEWERBEIMMOBILIE  ·  INVESTMENT-EXPOSÉ</a:t>
            </a:r>
            <a:endParaRPr lang="en-US" sz="1200" dirty="0"/>
          </a:p>
        </p:txBody>
      </p:sp>
      <p:sp>
        <p:nvSpPr>
          <p:cNvPr id="20" name="Text 6">
            <a:extLst>
              <a:ext uri="{FF2B5EF4-FFF2-40B4-BE49-F238E27FC236}">
                <a16:creationId xmlns:a16="http://schemas.microsoft.com/office/drawing/2014/main" id="{F1F442C3-CABC-1564-3D9E-D9007BE56538}"/>
              </a:ext>
            </a:extLst>
          </p:cNvPr>
          <p:cNvSpPr/>
          <p:nvPr/>
        </p:nvSpPr>
        <p:spPr>
          <a:xfrm>
            <a:off x="548640" y="7308000"/>
            <a:ext cx="6628015" cy="1224000"/>
          </a:xfrm>
          <a:prstGeom prst="rect">
            <a:avLst/>
          </a:prstGeom>
          <a:noFill/>
          <a:ln/>
        </p:spPr>
        <p:txBody>
          <a:bodyPr wrap="square" lIns="0" tIns="0" rIns="0" bIns="0" rtlCol="0" anchor="t"/>
          <a:lstStyle/>
          <a:p>
            <a:pPr marL="0" indent="0" algn="l">
              <a:buNone/>
            </a:pPr>
            <a:r>
              <a:rPr lang="en-US" sz="3400" b="1" dirty="0">
                <a:solidFill>
                  <a:srgbClr val="FFFFFF"/>
                </a:solidFill>
                <a:latin typeface="Roboto" pitchFamily="34" charset="0"/>
                <a:ea typeface="Roboto" pitchFamily="34" charset="-122"/>
                <a:cs typeface="Roboto" pitchFamily="34" charset="-120"/>
              </a:rPr>
              <a:t>Industrie- &amp; </a:t>
            </a:r>
            <a:r>
              <a:rPr lang="en-US" sz="3400" b="1" dirty="0" err="1">
                <a:solidFill>
                  <a:srgbClr val="FFFFFF"/>
                </a:solidFill>
                <a:latin typeface="Roboto" pitchFamily="34" charset="0"/>
                <a:ea typeface="Roboto" pitchFamily="34" charset="-122"/>
                <a:cs typeface="Roboto" pitchFamily="34" charset="-120"/>
              </a:rPr>
              <a:t>Logistikobjekt</a:t>
            </a:r>
            <a:r>
              <a:rPr lang="en-US" sz="3400" b="1" dirty="0">
                <a:solidFill>
                  <a:srgbClr val="FFFFFF"/>
                </a:solidFill>
                <a:latin typeface="Roboto" pitchFamily="34" charset="0"/>
                <a:ea typeface="Roboto" pitchFamily="34" charset="-122"/>
                <a:cs typeface="Roboto" pitchFamily="34" charset="-120"/>
              </a:rPr>
              <a:t> · </a:t>
            </a:r>
            <a:r>
              <a:rPr lang="en-US" sz="3400" b="1" dirty="0" err="1">
                <a:solidFill>
                  <a:srgbClr val="FFFFFF"/>
                </a:solidFill>
                <a:latin typeface="Roboto" pitchFamily="34" charset="0"/>
                <a:ea typeface="Roboto" pitchFamily="34" charset="-122"/>
                <a:cs typeface="Roboto" pitchFamily="34" charset="-120"/>
              </a:rPr>
              <a:t>Egglham</a:t>
            </a:r>
            <a:endParaRPr lang="en-US" sz="4000" dirty="0"/>
          </a:p>
        </p:txBody>
      </p:sp>
      <p:sp>
        <p:nvSpPr>
          <p:cNvPr id="21" name="Text 7">
            <a:extLst>
              <a:ext uri="{FF2B5EF4-FFF2-40B4-BE49-F238E27FC236}">
                <a16:creationId xmlns:a16="http://schemas.microsoft.com/office/drawing/2014/main" id="{77D34779-C278-FAEA-AB23-9E874CDE41C9}"/>
              </a:ext>
            </a:extLst>
          </p:cNvPr>
          <p:cNvSpPr/>
          <p:nvPr/>
        </p:nvSpPr>
        <p:spPr>
          <a:xfrm>
            <a:off x="539837" y="8604000"/>
            <a:ext cx="6462705" cy="365760"/>
          </a:xfrm>
          <a:prstGeom prst="rect">
            <a:avLst/>
          </a:prstGeom>
          <a:noFill/>
          <a:ln/>
        </p:spPr>
        <p:txBody>
          <a:bodyPr wrap="square" lIns="0" tIns="0" rIns="0" bIns="0" rtlCol="0" anchor="ctr"/>
          <a:lstStyle/>
          <a:p>
            <a:pPr marL="0" indent="0" algn="l">
              <a:buNone/>
            </a:pPr>
            <a:r>
              <a:rPr lang="en-US" sz="1500" dirty="0" err="1">
                <a:solidFill>
                  <a:srgbClr val="85C3C2"/>
                </a:solidFill>
                <a:latin typeface="Calibri" pitchFamily="34" charset="0"/>
                <a:ea typeface="Calibri" pitchFamily="34" charset="-122"/>
                <a:cs typeface="Calibri" pitchFamily="34" charset="-120"/>
              </a:rPr>
              <a:t>Amshamer Str. 2  ·  84385 Egglham  ·  Landkreis Rottal-Inn</a:t>
            </a:r>
            <a:endParaRPr lang="en-US" sz="1500" dirty="0"/>
          </a:p>
        </p:txBody>
      </p:sp>
      <p:sp>
        <p:nvSpPr>
          <p:cNvPr id="22" name="Shape 8">
            <a:extLst>
              <a:ext uri="{FF2B5EF4-FFF2-40B4-BE49-F238E27FC236}">
                <a16:creationId xmlns:a16="http://schemas.microsoft.com/office/drawing/2014/main" id="{0729BF24-B560-6E20-7C0D-EC9E7FE48733}"/>
              </a:ext>
            </a:extLst>
          </p:cNvPr>
          <p:cNvSpPr/>
          <p:nvPr/>
        </p:nvSpPr>
        <p:spPr>
          <a:xfrm>
            <a:off x="539837" y="9108000"/>
            <a:ext cx="6480000" cy="0"/>
          </a:xfrm>
          <a:prstGeom prst="line">
            <a:avLst/>
          </a:prstGeom>
          <a:noFill/>
          <a:ln w="19050">
            <a:solidFill>
              <a:srgbClr val="84A8C0"/>
            </a:solidFill>
            <a:prstDash val="solid"/>
          </a:ln>
        </p:spPr>
        <p:txBody>
          <a:bodyPr/>
          <a:lstStyle/>
          <a:p>
            <a:endParaRPr lang="de-DE"/>
          </a:p>
        </p:txBody>
      </p:sp>
      <p:sp>
        <p:nvSpPr>
          <p:cNvPr id="23" name="Text 9">
            <a:extLst>
              <a:ext uri="{FF2B5EF4-FFF2-40B4-BE49-F238E27FC236}">
                <a16:creationId xmlns:a16="http://schemas.microsoft.com/office/drawing/2014/main" id="{17471BE5-08A8-589A-87D7-DFB81E584BE0}"/>
              </a:ext>
            </a:extLst>
          </p:cNvPr>
          <p:cNvSpPr/>
          <p:nvPr/>
        </p:nvSpPr>
        <p:spPr>
          <a:xfrm>
            <a:off x="548640" y="9252000"/>
            <a:ext cx="6462705" cy="320040"/>
          </a:xfrm>
          <a:prstGeom prst="rect">
            <a:avLst/>
          </a:prstGeom>
          <a:noFill/>
          <a:ln/>
        </p:spPr>
        <p:txBody>
          <a:bodyPr wrap="square" lIns="0" tIns="0" rIns="0" bIns="0" rtlCol="0" anchor="ctr"/>
          <a:lstStyle/>
          <a:p>
            <a:pPr marL="0" indent="0" algn="l">
              <a:buNone/>
            </a:pPr>
            <a:r>
              <a:rPr lang="en-US" sz="1200" dirty="0">
                <a:solidFill>
                  <a:srgbClr val="84A8C0"/>
                </a:solidFill>
                <a:latin typeface="Calibri" pitchFamily="34" charset="0"/>
                <a:ea typeface="Calibri" pitchFamily="34" charset="-122"/>
                <a:cs typeface="Calibri" pitchFamily="34" charset="-120"/>
              </a:rPr>
              <a:t>Gesamtfläche:</a:t>
            </a:r>
            <a:r>
              <a:rPr lang="en-US" sz="1200" dirty="0">
                <a:solidFill>
                  <a:srgbClr val="FFFFFF"/>
                </a:solidFill>
                <a:latin typeface="Calibri" pitchFamily="34" charset="0"/>
                <a:ea typeface="Calibri" pitchFamily="34" charset="-122"/>
                <a:cs typeface="Calibri" pitchFamily="34" charset="-120"/>
              </a:rPr>
              <a:t>  ca. 12.600 m²      </a:t>
            </a:r>
            <a:r>
              <a:rPr lang="en-US" sz="1200" dirty="0">
                <a:solidFill>
                  <a:srgbClr val="84A8C0"/>
                </a:solidFill>
                <a:latin typeface="Calibri" pitchFamily="34" charset="0"/>
                <a:ea typeface="Calibri" pitchFamily="34" charset="-122"/>
                <a:cs typeface="Calibri" pitchFamily="34" charset="-120"/>
              </a:rPr>
              <a:t>Davon frei:</a:t>
            </a:r>
            <a:r>
              <a:rPr lang="en-US" sz="1200" dirty="0">
                <a:solidFill>
                  <a:srgbClr val="FFFFFF"/>
                </a:solidFill>
                <a:latin typeface="Calibri" pitchFamily="34" charset="0"/>
                <a:ea typeface="Calibri" pitchFamily="34" charset="-122"/>
                <a:cs typeface="Calibri" pitchFamily="34" charset="-120"/>
              </a:rPr>
              <a:t>  ca. 9.270 m²      </a:t>
            </a:r>
            <a:r>
              <a:rPr lang="en-US" sz="1200" dirty="0">
                <a:solidFill>
                  <a:srgbClr val="84A8C0"/>
                </a:solidFill>
                <a:latin typeface="Calibri" pitchFamily="34" charset="0"/>
                <a:ea typeface="Calibri" pitchFamily="34" charset="-122"/>
                <a:cs typeface="Calibri" pitchFamily="34" charset="-120"/>
              </a:rPr>
              <a:t>Grundstück:</a:t>
            </a:r>
            <a:r>
              <a:rPr lang="en-US" sz="1200" dirty="0">
                <a:solidFill>
                  <a:srgbClr val="FFFFFF"/>
                </a:solidFill>
                <a:latin typeface="Calibri" pitchFamily="34" charset="0"/>
                <a:ea typeface="Calibri" pitchFamily="34" charset="-122"/>
                <a:cs typeface="Calibri" pitchFamily="34" charset="-120"/>
              </a:rPr>
              <a:t>  ca. 27.413 m²</a:t>
            </a:r>
            <a:endParaRPr lang="de-DE" sz="1200"/>
          </a:p>
        </p:txBody>
      </p:sp>
      <p:sp>
        <p:nvSpPr>
          <p:cNvPr id="24" name="Text 10">
            <a:extLst>
              <a:ext uri="{FF2B5EF4-FFF2-40B4-BE49-F238E27FC236}">
                <a16:creationId xmlns:a16="http://schemas.microsoft.com/office/drawing/2014/main" id="{624D3740-66F0-E674-9A1B-EA2A1F50337E}"/>
              </a:ext>
            </a:extLst>
          </p:cNvPr>
          <p:cNvSpPr/>
          <p:nvPr/>
        </p:nvSpPr>
        <p:spPr>
          <a:xfrm>
            <a:off x="548640" y="10097628"/>
            <a:ext cx="6462705" cy="274320"/>
          </a:xfrm>
          <a:prstGeom prst="rect">
            <a:avLst/>
          </a:prstGeom>
          <a:noFill/>
          <a:ln/>
        </p:spPr>
        <p:txBody>
          <a:bodyPr wrap="square" lIns="0" tIns="0" rIns="0" bIns="0" rtlCol="0" anchor="ctr"/>
          <a:lstStyle/>
          <a:p>
            <a:pPr marL="0" indent="0" algn="l">
              <a:buNone/>
            </a:pPr>
            <a:r>
              <a:rPr lang="en-US" sz="900" dirty="0">
                <a:solidFill>
                  <a:schemeClr val="bg1"/>
                </a:solidFill>
                <a:latin typeface="Calibri" pitchFamily="34" charset="0"/>
                <a:ea typeface="Calibri" pitchFamily="34" charset="-122"/>
                <a:cs typeface="Calibri" pitchFamily="34" charset="-120"/>
              </a:rPr>
              <a:t>Niedermaier Invest GmbH  ·  Grafenau  ·  Stand: September 2026  ·  Vertraulich</a:t>
            </a:r>
            <a:endParaRPr lang="en-US" sz="900" dirty="0">
              <a:solidFill>
                <a:schemeClr val="bg1"/>
              </a:solidFill>
            </a:endParaRPr>
          </a:p>
        </p:txBody>
      </p:sp>
      <p:pic>
        <p:nvPicPr>
          <p:cNvPr id="25" name="Grafik 24" descr="Ein Bild, das Schrift, Text, Grafiken, Grafikdesign enthält.&#10;&#10;KI-generierte Inhalte können fehlerhaft sein.">
            <a:extLst>
              <a:ext uri="{FF2B5EF4-FFF2-40B4-BE49-F238E27FC236}">
                <a16:creationId xmlns:a16="http://schemas.microsoft.com/office/drawing/2014/main" id="{784A409C-32E6-334C-ECED-BFD2A3B9001B}"/>
              </a:ext>
            </a:extLst>
          </p:cNvPr>
          <p:cNvPicPr>
            <a:picLocks noChangeAspect="1"/>
          </p:cNvPicPr>
          <p:nvPr/>
        </p:nvPicPr>
        <p:blipFill>
          <a:blip r:embed="rId3"/>
          <a:stretch>
            <a:fillRect/>
          </a:stretch>
        </p:blipFill>
        <p:spPr>
          <a:xfrm>
            <a:off x="5781602" y="218965"/>
            <a:ext cx="1672144" cy="1028041"/>
          </a:xfrm>
          <a:prstGeom prst="rect">
            <a:avLst/>
          </a:prstGeom>
        </p:spPr>
      </p:pic>
      <p:pic>
        <p:nvPicPr>
          <p:cNvPr id="2" name="Grafik 1" descr="Ein Bild, das Wolke, draußen, Himmel, Gebäude enthält.&#10;&#10;KI-generierte Inhalte können fehlerhaft sein.">
            <a:extLst>
              <a:ext uri="{FF2B5EF4-FFF2-40B4-BE49-F238E27FC236}">
                <a16:creationId xmlns:a16="http://schemas.microsoft.com/office/drawing/2014/main" id="{8786D1CC-9CCD-E013-D2B5-D84247C1FE47}"/>
              </a:ext>
            </a:extLst>
          </p:cNvPr>
          <p:cNvPicPr>
            <a:picLocks noChangeAspect="1"/>
          </p:cNvPicPr>
          <p:nvPr/>
        </p:nvPicPr>
        <p:blipFill>
          <a:blip r:embed="rId4"/>
          <a:stretch>
            <a:fillRect/>
          </a:stretch>
        </p:blipFill>
        <p:spPr>
          <a:xfrm>
            <a:off x="0" y="1472419"/>
            <a:ext cx="7559675" cy="503978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a:spLocks noGrp="1"/>
          </p:cNvSpPr>
          <p:nvPr>
            <p:ph type="body" idx="100" hasCustomPrompt="1"/>
          </p:nvPr>
        </p:nvSpPr>
        <p:spPr>
          <a:prstGeom prst="rect">
            <a:avLst/>
          </a:prstGeom>
          <a:noFill/>
          <a:ln/>
        </p:spPr>
        <p:txBody>
          <a:bodyPr wrap="square" lIns="0" tIns="0" rIns="0" bIns="0" rtlCol="0" anchor="ctr"/>
          <a:lstStyle/>
          <a:p>
            <a:pPr marL="0" indent="0" algn="l">
              <a:buNone/>
            </a:pPr>
            <a:r>
              <a:rPr lang="en-US" sz="1100" b="1" kern="0" spc="250" dirty="0">
                <a:solidFill>
                  <a:srgbClr val="85C3C2"/>
                </a:solidFill>
                <a:latin typeface="Calibri" pitchFamily="34" charset="0"/>
                <a:ea typeface="Calibri" pitchFamily="34" charset="-122"/>
                <a:cs typeface="Calibri" pitchFamily="34" charset="-120"/>
              </a:rPr>
              <a:t>OBJEKTÜBERBLICK</a:t>
            </a:r>
            <a:endParaRPr lang="en-US" sz="1100" dirty="0"/>
          </a:p>
        </p:txBody>
      </p:sp>
      <p:sp>
        <p:nvSpPr>
          <p:cNvPr id="3" name="Text 0"/>
          <p:cNvSpPr>
            <a:spLocks noGrp="1"/>
          </p:cNvSpPr>
          <p:nvPr>
            <p:ph type="title" idx="101" hasCustomPrompt="1"/>
          </p:nvPr>
        </p:nvSpPr>
        <p:spPr>
          <a:prstGeom prst="rect">
            <a:avLst/>
          </a:prstGeom>
          <a:noFill/>
          <a:ln/>
        </p:spPr>
        <p:txBody>
          <a:bodyPr wrap="square" lIns="0" tIns="0" rIns="0" bIns="0" rtlCol="0" anchor="t"/>
          <a:lstStyle/>
          <a:p>
            <a:pPr marL="0" indent="0" algn="l">
              <a:buNone/>
            </a:pPr>
            <a:r>
              <a:rPr lang="en-US" sz="2700" b="1" dirty="0">
                <a:solidFill>
                  <a:srgbClr val="052A33"/>
                </a:solidFill>
                <a:latin typeface="Roboto" pitchFamily="34" charset="0"/>
                <a:ea typeface="Roboto" pitchFamily="34" charset="-122"/>
                <a:cs typeface="Roboto" pitchFamily="34" charset="-120"/>
              </a:rPr>
              <a:t>Auf einen Blick</a:t>
            </a:r>
            <a:endParaRPr lang="en-US" sz="2700" dirty="0"/>
          </a:p>
        </p:txBody>
      </p:sp>
      <p:sp>
        <p:nvSpPr>
          <p:cNvPr id="34" name="Slide Number Placeholder 0"/>
          <p:cNvSpPr>
            <a:spLocks noGrp="1"/>
          </p:cNvSpPr>
          <p:nvPr>
            <p:ph type="sldNum" sz="quarter" idx="4294967295"/>
          </p:nvPr>
        </p:nvSpPr>
        <p:spPr>
          <a:xfrm>
            <a:off x="6773410" y="10405966"/>
            <a:ext cx="548640" cy="273600"/>
          </a:xfrm>
          <a:prstGeom prst="rect">
            <a:avLst/>
          </a:prstGeom>
          <a:extLst>
            <a:ext uri="{C572A759-6A51-4108-AA02-DFA0A04FC94B}">
              <ma14:wrappingTextBoxFlag xmlns:ma14="http://schemas.microsoft.com/office/mac/drawingml/2011/main" xmlns="" val="0"/>
            </a:ext>
          </a:extLst>
        </p:spPr>
        <p:txBody>
          <a:bodyPr/>
          <a:lstStyle>
            <a:lvl1pPr>
              <a:defRPr sz="750">
                <a:solidFill>
                  <a:srgbClr val="052A33"/>
                </a:solidFill>
                <a:latin typeface="Calibri"/>
                <a:ea typeface="Calibri"/>
                <a:cs typeface="Calibri"/>
              </a:defRPr>
            </a:lvl1pPr>
          </a:lstStyle>
          <a:p>
            <a:pPr algn="r"/>
            <a:fld id="{F7021451-1387-4CA6-816F-3879F97B5CBC}" type="slidenum">
              <a:rPr lang="en-US" b="1">
                <a:solidFill>
                  <a:schemeClr val="bg1"/>
                </a:solidFill>
              </a:rPr>
              <a:t>2</a:t>
            </a:fld>
            <a:endParaRPr lang="en-US" dirty="0">
              <a:solidFill>
                <a:schemeClr val="bg1"/>
              </a:solidFill>
            </a:endParaRPr>
          </a:p>
        </p:txBody>
      </p:sp>
      <p:sp>
        <p:nvSpPr>
          <p:cNvPr id="35" name="Shape 2">
            <a:extLst>
              <a:ext uri="{FF2B5EF4-FFF2-40B4-BE49-F238E27FC236}">
                <a16:creationId xmlns:a16="http://schemas.microsoft.com/office/drawing/2014/main" id="{98CF926F-B52D-FBC2-DD3A-D9ED708219A8}"/>
              </a:ext>
            </a:extLst>
          </p:cNvPr>
          <p:cNvSpPr/>
          <p:nvPr/>
        </p:nvSpPr>
        <p:spPr>
          <a:xfrm>
            <a:off x="548640" y="1737360"/>
            <a:ext cx="1983547" cy="2331720"/>
          </a:xfrm>
          <a:prstGeom prst="roundRect">
            <a:avLst>
              <a:gd name="adj" fmla="val 2766"/>
            </a:avLst>
          </a:prstGeom>
          <a:solidFill>
            <a:srgbClr val="F1F5F6"/>
          </a:solidFill>
          <a:ln/>
        </p:spPr>
        <p:txBody>
          <a:bodyPr/>
          <a:lstStyle/>
          <a:p>
            <a:endParaRPr lang="de-DE"/>
          </a:p>
        </p:txBody>
      </p:sp>
      <p:sp>
        <p:nvSpPr>
          <p:cNvPr id="36" name="Shape 3">
            <a:extLst>
              <a:ext uri="{FF2B5EF4-FFF2-40B4-BE49-F238E27FC236}">
                <a16:creationId xmlns:a16="http://schemas.microsoft.com/office/drawing/2014/main" id="{B409E435-7161-AFF6-CC15-3A22EE5323AF}"/>
              </a:ext>
            </a:extLst>
          </p:cNvPr>
          <p:cNvSpPr/>
          <p:nvPr/>
        </p:nvSpPr>
        <p:spPr>
          <a:xfrm>
            <a:off x="1238661" y="1914695"/>
            <a:ext cx="603504" cy="603504"/>
          </a:xfrm>
          <a:prstGeom prst="ellipse">
            <a:avLst/>
          </a:prstGeom>
          <a:solidFill>
            <a:srgbClr val="85C3C2"/>
          </a:solidFill>
          <a:ln/>
        </p:spPr>
        <p:txBody>
          <a:bodyPr/>
          <a:lstStyle/>
          <a:p>
            <a:endParaRPr lang="de-DE"/>
          </a:p>
        </p:txBody>
      </p:sp>
      <p:pic>
        <p:nvPicPr>
          <p:cNvPr id="37" name="Image 0" descr="preencoded.png">
            <a:extLst>
              <a:ext uri="{FF2B5EF4-FFF2-40B4-BE49-F238E27FC236}">
                <a16:creationId xmlns:a16="http://schemas.microsoft.com/office/drawing/2014/main" id="{FB61D595-B39D-0049-B76E-6CB0B220445A}"/>
              </a:ext>
            </a:extLst>
          </p:cNvPr>
          <p:cNvPicPr>
            <a:picLocks noChangeAspect="1"/>
          </p:cNvPicPr>
          <p:nvPr/>
        </p:nvPicPr>
        <p:blipFill>
          <a:blip r:embed="rId3"/>
          <a:stretch>
            <a:fillRect/>
          </a:stretch>
        </p:blipFill>
        <p:spPr>
          <a:xfrm>
            <a:off x="1401607" y="2077641"/>
            <a:ext cx="277612" cy="277612"/>
          </a:xfrm>
          <a:prstGeom prst="rect">
            <a:avLst/>
          </a:prstGeom>
        </p:spPr>
      </p:pic>
      <p:sp>
        <p:nvSpPr>
          <p:cNvPr id="38" name="Text 4">
            <a:extLst>
              <a:ext uri="{FF2B5EF4-FFF2-40B4-BE49-F238E27FC236}">
                <a16:creationId xmlns:a16="http://schemas.microsoft.com/office/drawing/2014/main" id="{2F3C8A7B-0E89-2398-CB16-464DDAD981F9}"/>
              </a:ext>
            </a:extLst>
          </p:cNvPr>
          <p:cNvSpPr/>
          <p:nvPr/>
        </p:nvSpPr>
        <p:spPr>
          <a:xfrm>
            <a:off x="768096" y="3190708"/>
            <a:ext cx="1764091" cy="548640"/>
          </a:xfrm>
          <a:prstGeom prst="rect">
            <a:avLst/>
          </a:prstGeom>
          <a:noFill/>
          <a:ln/>
        </p:spPr>
        <p:txBody>
          <a:bodyPr wrap="square" lIns="0" tIns="0" rIns="0" bIns="0" rtlCol="0" anchor="t"/>
          <a:lstStyle/>
          <a:p>
            <a:pPr marL="0" indent="0" algn="ctr">
              <a:buNone/>
            </a:pPr>
            <a:r>
              <a:rPr lang="en-US" sz="1800" b="1" dirty="0" err="1">
                <a:solidFill>
                  <a:srgbClr val="052A33"/>
                </a:solidFill>
                <a:latin typeface="Roboto" pitchFamily="34" charset="0"/>
                <a:ea typeface="Roboto" pitchFamily="34" charset="-122"/>
                <a:cs typeface="Roboto" pitchFamily="34" charset="-120"/>
              </a:rPr>
              <a:t>Lager / Produktion</a:t>
            </a:r>
            <a:endParaRPr lang="en-US" sz="1800" dirty="0"/>
          </a:p>
        </p:txBody>
      </p:sp>
      <p:sp>
        <p:nvSpPr>
          <p:cNvPr id="39" name="Text 5">
            <a:extLst>
              <a:ext uri="{FF2B5EF4-FFF2-40B4-BE49-F238E27FC236}">
                <a16:creationId xmlns:a16="http://schemas.microsoft.com/office/drawing/2014/main" id="{78E26236-A1A4-228C-F875-ABD6F349D441}"/>
              </a:ext>
            </a:extLst>
          </p:cNvPr>
          <p:cNvSpPr/>
          <p:nvPr/>
        </p:nvSpPr>
        <p:spPr>
          <a:xfrm>
            <a:off x="768096" y="2700529"/>
            <a:ext cx="1544635" cy="457200"/>
          </a:xfrm>
          <a:prstGeom prst="rect">
            <a:avLst/>
          </a:prstGeom>
          <a:noFill/>
          <a:ln/>
        </p:spPr>
        <p:txBody>
          <a:bodyPr wrap="square" lIns="0" tIns="0" rIns="0" bIns="0" rtlCol="0" anchor="t"/>
          <a:lstStyle/>
          <a:p>
            <a:pPr marL="0" indent="0" algn="ctr">
              <a:buNone/>
            </a:pPr>
            <a:r>
              <a:rPr lang="en-US" sz="1400" dirty="0">
                <a:solidFill>
                  <a:srgbClr val="7C8E92"/>
                </a:solidFill>
                <a:latin typeface="Calibri" pitchFamily="34" charset="0"/>
                <a:ea typeface="Calibri" pitchFamily="34" charset="-122"/>
                <a:cs typeface="Calibri" pitchFamily="34" charset="-120"/>
              </a:rPr>
              <a:t>Nutzungsart</a:t>
            </a:r>
            <a:endParaRPr lang="en-US" sz="1400" dirty="0"/>
          </a:p>
        </p:txBody>
      </p:sp>
      <p:sp>
        <p:nvSpPr>
          <p:cNvPr id="40" name="Shape 6">
            <a:extLst>
              <a:ext uri="{FF2B5EF4-FFF2-40B4-BE49-F238E27FC236}">
                <a16:creationId xmlns:a16="http://schemas.microsoft.com/office/drawing/2014/main" id="{016149C8-AD38-6346-63EA-E39D49DDCB8D}"/>
              </a:ext>
            </a:extLst>
          </p:cNvPr>
          <p:cNvSpPr/>
          <p:nvPr/>
        </p:nvSpPr>
        <p:spPr>
          <a:xfrm>
            <a:off x="2788219" y="1737360"/>
            <a:ext cx="1983547" cy="2331720"/>
          </a:xfrm>
          <a:prstGeom prst="roundRect">
            <a:avLst>
              <a:gd name="adj" fmla="val 2766"/>
            </a:avLst>
          </a:prstGeom>
          <a:solidFill>
            <a:srgbClr val="F1F5F6"/>
          </a:solidFill>
          <a:ln/>
        </p:spPr>
        <p:txBody>
          <a:bodyPr/>
          <a:lstStyle/>
          <a:p>
            <a:endParaRPr lang="de-DE"/>
          </a:p>
        </p:txBody>
      </p:sp>
      <p:sp>
        <p:nvSpPr>
          <p:cNvPr id="41" name="Shape 7">
            <a:extLst>
              <a:ext uri="{FF2B5EF4-FFF2-40B4-BE49-F238E27FC236}">
                <a16:creationId xmlns:a16="http://schemas.microsoft.com/office/drawing/2014/main" id="{535B18C3-BE5B-C30D-DEA1-B27FAC167761}"/>
              </a:ext>
            </a:extLst>
          </p:cNvPr>
          <p:cNvSpPr/>
          <p:nvPr/>
        </p:nvSpPr>
        <p:spPr>
          <a:xfrm>
            <a:off x="3478240" y="1914695"/>
            <a:ext cx="603504" cy="603504"/>
          </a:xfrm>
          <a:prstGeom prst="ellipse">
            <a:avLst/>
          </a:prstGeom>
          <a:solidFill>
            <a:srgbClr val="85C3C2"/>
          </a:solidFill>
          <a:ln/>
        </p:spPr>
        <p:txBody>
          <a:bodyPr/>
          <a:lstStyle/>
          <a:p>
            <a:endParaRPr lang="de-DE"/>
          </a:p>
        </p:txBody>
      </p:sp>
      <p:pic>
        <p:nvPicPr>
          <p:cNvPr id="42" name="Image 1" descr="preencoded.png">
            <a:extLst>
              <a:ext uri="{FF2B5EF4-FFF2-40B4-BE49-F238E27FC236}">
                <a16:creationId xmlns:a16="http://schemas.microsoft.com/office/drawing/2014/main" id="{66CEAB6D-72A7-0A1A-90C2-64F66653CD42}"/>
              </a:ext>
            </a:extLst>
          </p:cNvPr>
          <p:cNvPicPr>
            <a:picLocks noChangeAspect="1"/>
          </p:cNvPicPr>
          <p:nvPr/>
        </p:nvPicPr>
        <p:blipFill>
          <a:blip r:embed="rId4"/>
          <a:stretch>
            <a:fillRect/>
          </a:stretch>
        </p:blipFill>
        <p:spPr>
          <a:xfrm>
            <a:off x="3641186" y="2077641"/>
            <a:ext cx="277612" cy="277612"/>
          </a:xfrm>
          <a:prstGeom prst="rect">
            <a:avLst/>
          </a:prstGeom>
        </p:spPr>
      </p:pic>
      <p:sp>
        <p:nvSpPr>
          <p:cNvPr id="43" name="Text 8">
            <a:extLst>
              <a:ext uri="{FF2B5EF4-FFF2-40B4-BE49-F238E27FC236}">
                <a16:creationId xmlns:a16="http://schemas.microsoft.com/office/drawing/2014/main" id="{267F40B2-26AA-468F-29D9-E1560DE6147B}"/>
              </a:ext>
            </a:extLst>
          </p:cNvPr>
          <p:cNvSpPr/>
          <p:nvPr/>
        </p:nvSpPr>
        <p:spPr>
          <a:xfrm>
            <a:off x="3007675" y="3190708"/>
            <a:ext cx="1544635" cy="548640"/>
          </a:xfrm>
          <a:prstGeom prst="rect">
            <a:avLst/>
          </a:prstGeom>
          <a:noFill/>
          <a:ln/>
        </p:spPr>
        <p:txBody>
          <a:bodyPr wrap="square" lIns="0" tIns="0" rIns="0" bIns="0" rtlCol="0" anchor="t"/>
          <a:lstStyle/>
          <a:p>
            <a:pPr marL="0" indent="0" algn="ctr">
              <a:buNone/>
            </a:pPr>
            <a:r>
              <a:rPr lang="en-US" b="1" dirty="0">
                <a:solidFill>
                  <a:srgbClr val="052A33"/>
                </a:solidFill>
                <a:latin typeface="Roboto" pitchFamily="34" charset="0"/>
                <a:ea typeface="Roboto" pitchFamily="34" charset="-122"/>
                <a:cs typeface="Roboto" pitchFamily="34" charset="-120"/>
              </a:rPr>
              <a:t>1982–1993</a:t>
            </a:r>
            <a:endParaRPr lang="en-US" sz="1800" dirty="0"/>
          </a:p>
        </p:txBody>
      </p:sp>
      <p:sp>
        <p:nvSpPr>
          <p:cNvPr id="44" name="Text 9">
            <a:extLst>
              <a:ext uri="{FF2B5EF4-FFF2-40B4-BE49-F238E27FC236}">
                <a16:creationId xmlns:a16="http://schemas.microsoft.com/office/drawing/2014/main" id="{83AFDF27-CBC8-5165-78D9-2BB1966F3B7D}"/>
              </a:ext>
            </a:extLst>
          </p:cNvPr>
          <p:cNvSpPr/>
          <p:nvPr/>
        </p:nvSpPr>
        <p:spPr>
          <a:xfrm>
            <a:off x="3007675" y="2700529"/>
            <a:ext cx="1544635" cy="457200"/>
          </a:xfrm>
          <a:prstGeom prst="rect">
            <a:avLst/>
          </a:prstGeom>
          <a:noFill/>
          <a:ln/>
        </p:spPr>
        <p:txBody>
          <a:bodyPr wrap="square" lIns="0" tIns="0" rIns="0" bIns="0" rtlCol="0" anchor="t"/>
          <a:lstStyle/>
          <a:p>
            <a:pPr marL="0" indent="0" algn="ctr">
              <a:buNone/>
            </a:pPr>
            <a:r>
              <a:rPr lang="en-US" sz="1400" dirty="0" err="1">
                <a:solidFill>
                  <a:srgbClr val="7C8E92"/>
                </a:solidFill>
                <a:latin typeface="Calibri" pitchFamily="34" charset="0"/>
                <a:ea typeface="Calibri" pitchFamily="34" charset="-122"/>
                <a:cs typeface="Calibri" pitchFamily="34" charset="-120"/>
              </a:rPr>
              <a:t>Baujahre</a:t>
            </a:r>
            <a:endParaRPr lang="en-US" sz="1400" dirty="0"/>
          </a:p>
        </p:txBody>
      </p:sp>
      <p:sp>
        <p:nvSpPr>
          <p:cNvPr id="45" name="Shape 10">
            <a:extLst>
              <a:ext uri="{FF2B5EF4-FFF2-40B4-BE49-F238E27FC236}">
                <a16:creationId xmlns:a16="http://schemas.microsoft.com/office/drawing/2014/main" id="{20C7206E-C653-1CF6-2565-F4D52D5CDB26}"/>
              </a:ext>
            </a:extLst>
          </p:cNvPr>
          <p:cNvSpPr/>
          <p:nvPr/>
        </p:nvSpPr>
        <p:spPr>
          <a:xfrm>
            <a:off x="5027798" y="1737360"/>
            <a:ext cx="1983547" cy="2331720"/>
          </a:xfrm>
          <a:prstGeom prst="roundRect">
            <a:avLst>
              <a:gd name="adj" fmla="val 2766"/>
            </a:avLst>
          </a:prstGeom>
          <a:solidFill>
            <a:srgbClr val="F1F5F6"/>
          </a:solidFill>
          <a:ln/>
        </p:spPr>
        <p:txBody>
          <a:bodyPr/>
          <a:lstStyle/>
          <a:p>
            <a:endParaRPr lang="de-DE"/>
          </a:p>
        </p:txBody>
      </p:sp>
      <p:sp>
        <p:nvSpPr>
          <p:cNvPr id="46" name="Shape 11">
            <a:extLst>
              <a:ext uri="{FF2B5EF4-FFF2-40B4-BE49-F238E27FC236}">
                <a16:creationId xmlns:a16="http://schemas.microsoft.com/office/drawing/2014/main" id="{992D8DB8-5167-59AD-1428-FFF059903F62}"/>
              </a:ext>
            </a:extLst>
          </p:cNvPr>
          <p:cNvSpPr/>
          <p:nvPr/>
        </p:nvSpPr>
        <p:spPr>
          <a:xfrm>
            <a:off x="5717819" y="1914695"/>
            <a:ext cx="603504" cy="603504"/>
          </a:xfrm>
          <a:prstGeom prst="ellipse">
            <a:avLst/>
          </a:prstGeom>
          <a:solidFill>
            <a:srgbClr val="85C3C2"/>
          </a:solidFill>
          <a:ln/>
        </p:spPr>
        <p:txBody>
          <a:bodyPr/>
          <a:lstStyle/>
          <a:p>
            <a:endParaRPr lang="de-DE"/>
          </a:p>
        </p:txBody>
      </p:sp>
      <p:sp>
        <p:nvSpPr>
          <p:cNvPr id="47" name="Text 12">
            <a:extLst>
              <a:ext uri="{FF2B5EF4-FFF2-40B4-BE49-F238E27FC236}">
                <a16:creationId xmlns:a16="http://schemas.microsoft.com/office/drawing/2014/main" id="{D324C692-FE57-11A1-ECFE-F7541CAD8A49}"/>
              </a:ext>
            </a:extLst>
          </p:cNvPr>
          <p:cNvSpPr/>
          <p:nvPr/>
        </p:nvSpPr>
        <p:spPr>
          <a:xfrm>
            <a:off x="5247254" y="3190708"/>
            <a:ext cx="1544635" cy="548640"/>
          </a:xfrm>
          <a:prstGeom prst="rect">
            <a:avLst/>
          </a:prstGeom>
          <a:noFill/>
          <a:ln/>
        </p:spPr>
        <p:txBody>
          <a:bodyPr wrap="square" lIns="0" tIns="0" rIns="0" bIns="0" rtlCol="0" anchor="t"/>
          <a:lstStyle/>
          <a:p>
            <a:pPr marL="0" indent="0" algn="ctr">
              <a:buNone/>
            </a:pPr>
            <a:r>
              <a:rPr lang="en-US" b="1" dirty="0">
                <a:solidFill>
                  <a:srgbClr val="052A33"/>
                </a:solidFill>
                <a:latin typeface="Roboto" pitchFamily="34" charset="0"/>
                <a:ea typeface="Roboto" pitchFamily="34" charset="-122"/>
                <a:cs typeface="Roboto" pitchFamily="34" charset="-120"/>
              </a:rPr>
              <a:t>Auf Anfrage</a:t>
            </a:r>
            <a:endParaRPr lang="en-US" sz="1800" dirty="0"/>
          </a:p>
        </p:txBody>
      </p:sp>
      <p:sp>
        <p:nvSpPr>
          <p:cNvPr id="48" name="Text 13">
            <a:extLst>
              <a:ext uri="{FF2B5EF4-FFF2-40B4-BE49-F238E27FC236}">
                <a16:creationId xmlns:a16="http://schemas.microsoft.com/office/drawing/2014/main" id="{4C29245C-A4B1-34B4-F031-570C39FE371D}"/>
              </a:ext>
            </a:extLst>
          </p:cNvPr>
          <p:cNvSpPr/>
          <p:nvPr/>
        </p:nvSpPr>
        <p:spPr>
          <a:xfrm>
            <a:off x="5247254" y="2700529"/>
            <a:ext cx="1544635" cy="457200"/>
          </a:xfrm>
          <a:prstGeom prst="rect">
            <a:avLst/>
          </a:prstGeom>
          <a:noFill/>
          <a:ln/>
        </p:spPr>
        <p:txBody>
          <a:bodyPr wrap="square" lIns="0" tIns="0" rIns="0" bIns="0" rtlCol="0" anchor="t"/>
          <a:lstStyle/>
          <a:p>
            <a:pPr marL="0" indent="0" algn="ctr">
              <a:buNone/>
            </a:pPr>
            <a:r>
              <a:rPr lang="en-US" sz="1400" dirty="0">
                <a:solidFill>
                  <a:srgbClr val="7C8E92"/>
                </a:solidFill>
                <a:latin typeface="Calibri" pitchFamily="34" charset="0"/>
                <a:ea typeface="Calibri" pitchFamily="34" charset="-122"/>
                <a:cs typeface="Calibri" pitchFamily="34" charset="-120"/>
              </a:rPr>
              <a:t>Miet-/</a:t>
            </a:r>
            <a:r>
              <a:rPr lang="en-US" sz="1400" dirty="0" err="1">
                <a:solidFill>
                  <a:srgbClr val="7C8E92"/>
                </a:solidFill>
                <a:latin typeface="Calibri" pitchFamily="34" charset="0"/>
                <a:ea typeface="Calibri" pitchFamily="34" charset="-122"/>
                <a:cs typeface="Calibri" pitchFamily="34" charset="-120"/>
              </a:rPr>
              <a:t>Kaufpreis</a:t>
            </a:r>
            <a:endParaRPr lang="en-US" sz="1400" dirty="0"/>
          </a:p>
        </p:txBody>
      </p:sp>
      <p:sp>
        <p:nvSpPr>
          <p:cNvPr id="49" name="Shape 14">
            <a:extLst>
              <a:ext uri="{FF2B5EF4-FFF2-40B4-BE49-F238E27FC236}">
                <a16:creationId xmlns:a16="http://schemas.microsoft.com/office/drawing/2014/main" id="{6C52070B-ECFC-E497-1139-863225802065}"/>
              </a:ext>
            </a:extLst>
          </p:cNvPr>
          <p:cNvSpPr/>
          <p:nvPr/>
        </p:nvSpPr>
        <p:spPr>
          <a:xfrm>
            <a:off x="548640" y="4361688"/>
            <a:ext cx="1983547" cy="2331720"/>
          </a:xfrm>
          <a:prstGeom prst="roundRect">
            <a:avLst>
              <a:gd name="adj" fmla="val 2766"/>
            </a:avLst>
          </a:prstGeom>
          <a:solidFill>
            <a:srgbClr val="F1F5F6"/>
          </a:solidFill>
          <a:ln/>
        </p:spPr>
        <p:txBody>
          <a:bodyPr/>
          <a:lstStyle/>
          <a:p>
            <a:endParaRPr lang="de-DE"/>
          </a:p>
        </p:txBody>
      </p:sp>
      <p:sp>
        <p:nvSpPr>
          <p:cNvPr id="50" name="Shape 15">
            <a:extLst>
              <a:ext uri="{FF2B5EF4-FFF2-40B4-BE49-F238E27FC236}">
                <a16:creationId xmlns:a16="http://schemas.microsoft.com/office/drawing/2014/main" id="{FC07E989-F666-3C41-F016-B9DD02F7E082}"/>
              </a:ext>
            </a:extLst>
          </p:cNvPr>
          <p:cNvSpPr/>
          <p:nvPr/>
        </p:nvSpPr>
        <p:spPr>
          <a:xfrm>
            <a:off x="1238661" y="4539023"/>
            <a:ext cx="603504" cy="603504"/>
          </a:xfrm>
          <a:prstGeom prst="ellipse">
            <a:avLst/>
          </a:prstGeom>
          <a:solidFill>
            <a:srgbClr val="85C3C2"/>
          </a:solidFill>
          <a:ln/>
        </p:spPr>
        <p:txBody>
          <a:bodyPr/>
          <a:lstStyle/>
          <a:p>
            <a:endParaRPr lang="de-DE"/>
          </a:p>
        </p:txBody>
      </p:sp>
      <p:sp>
        <p:nvSpPr>
          <p:cNvPr id="51" name="Text 16">
            <a:extLst>
              <a:ext uri="{FF2B5EF4-FFF2-40B4-BE49-F238E27FC236}">
                <a16:creationId xmlns:a16="http://schemas.microsoft.com/office/drawing/2014/main" id="{DD976BC6-5E8B-8B05-1B4C-EE8F107362BB}"/>
              </a:ext>
            </a:extLst>
          </p:cNvPr>
          <p:cNvSpPr/>
          <p:nvPr/>
        </p:nvSpPr>
        <p:spPr>
          <a:xfrm>
            <a:off x="768096" y="5815036"/>
            <a:ext cx="1544635" cy="548640"/>
          </a:xfrm>
          <a:prstGeom prst="rect">
            <a:avLst/>
          </a:prstGeom>
          <a:noFill/>
          <a:ln/>
        </p:spPr>
        <p:txBody>
          <a:bodyPr wrap="square" lIns="0" tIns="0" rIns="0" bIns="0" rtlCol="0" anchor="t"/>
          <a:lstStyle/>
          <a:p>
            <a:pPr marL="0" indent="0" algn="ctr">
              <a:buNone/>
            </a:pPr>
            <a:r>
              <a:rPr lang="en-US" sz="1800" b="1" dirty="0">
                <a:solidFill>
                  <a:srgbClr val="052A33"/>
                </a:solidFill>
                <a:latin typeface="Roboto" pitchFamily="34" charset="0"/>
                <a:ea typeface="Roboto" pitchFamily="34" charset="-122"/>
                <a:cs typeface="Roboto" pitchFamily="34" charset="-120"/>
              </a:rPr>
              <a:t>27.413 m²</a:t>
            </a:r>
            <a:endParaRPr lang="en-US" sz="1800" dirty="0"/>
          </a:p>
        </p:txBody>
      </p:sp>
      <p:sp>
        <p:nvSpPr>
          <p:cNvPr id="52" name="Text 17">
            <a:extLst>
              <a:ext uri="{FF2B5EF4-FFF2-40B4-BE49-F238E27FC236}">
                <a16:creationId xmlns:a16="http://schemas.microsoft.com/office/drawing/2014/main" id="{46A4DE91-70D8-1A4F-0674-93765D169F24}"/>
              </a:ext>
            </a:extLst>
          </p:cNvPr>
          <p:cNvSpPr/>
          <p:nvPr/>
        </p:nvSpPr>
        <p:spPr>
          <a:xfrm>
            <a:off x="768096" y="5324857"/>
            <a:ext cx="1544635" cy="457200"/>
          </a:xfrm>
          <a:prstGeom prst="rect">
            <a:avLst/>
          </a:prstGeom>
          <a:noFill/>
          <a:ln/>
        </p:spPr>
        <p:txBody>
          <a:bodyPr wrap="square" lIns="0" tIns="0" rIns="0" bIns="0" rtlCol="0" anchor="t"/>
          <a:lstStyle/>
          <a:p>
            <a:pPr marL="0" indent="0" algn="ctr">
              <a:buNone/>
            </a:pPr>
            <a:r>
              <a:rPr lang="en-US" sz="1400" dirty="0" err="1">
                <a:solidFill>
                  <a:srgbClr val="7C8E92"/>
                </a:solidFill>
                <a:latin typeface="Calibri" pitchFamily="34" charset="0"/>
                <a:ea typeface="Calibri" pitchFamily="34" charset="-122"/>
                <a:cs typeface="Calibri" pitchFamily="34" charset="-120"/>
              </a:rPr>
              <a:t>Grundstücksfläche</a:t>
            </a:r>
            <a:endParaRPr lang="en-US" sz="1400" dirty="0"/>
          </a:p>
        </p:txBody>
      </p:sp>
      <p:sp>
        <p:nvSpPr>
          <p:cNvPr id="53" name="Shape 18">
            <a:extLst>
              <a:ext uri="{FF2B5EF4-FFF2-40B4-BE49-F238E27FC236}">
                <a16:creationId xmlns:a16="http://schemas.microsoft.com/office/drawing/2014/main" id="{C5E42B23-5FE7-BA04-043A-315357AD1AF4}"/>
              </a:ext>
            </a:extLst>
          </p:cNvPr>
          <p:cNvSpPr/>
          <p:nvPr/>
        </p:nvSpPr>
        <p:spPr>
          <a:xfrm>
            <a:off x="2788219" y="4361688"/>
            <a:ext cx="1983547" cy="2331720"/>
          </a:xfrm>
          <a:prstGeom prst="roundRect">
            <a:avLst>
              <a:gd name="adj" fmla="val 2766"/>
            </a:avLst>
          </a:prstGeom>
          <a:solidFill>
            <a:srgbClr val="F1F5F6"/>
          </a:solidFill>
          <a:ln/>
        </p:spPr>
        <p:txBody>
          <a:bodyPr/>
          <a:lstStyle/>
          <a:p>
            <a:endParaRPr lang="de-DE"/>
          </a:p>
        </p:txBody>
      </p:sp>
      <p:sp>
        <p:nvSpPr>
          <p:cNvPr id="54" name="Shape 19">
            <a:extLst>
              <a:ext uri="{FF2B5EF4-FFF2-40B4-BE49-F238E27FC236}">
                <a16:creationId xmlns:a16="http://schemas.microsoft.com/office/drawing/2014/main" id="{ABDC894F-6A34-D878-302B-DD557FA68B18}"/>
              </a:ext>
            </a:extLst>
          </p:cNvPr>
          <p:cNvSpPr/>
          <p:nvPr/>
        </p:nvSpPr>
        <p:spPr>
          <a:xfrm>
            <a:off x="3478240" y="4539023"/>
            <a:ext cx="603504" cy="603504"/>
          </a:xfrm>
          <a:prstGeom prst="ellipse">
            <a:avLst/>
          </a:prstGeom>
          <a:solidFill>
            <a:srgbClr val="85C3C2"/>
          </a:solidFill>
          <a:ln/>
        </p:spPr>
        <p:txBody>
          <a:bodyPr/>
          <a:lstStyle/>
          <a:p>
            <a:endParaRPr lang="de-DE"/>
          </a:p>
        </p:txBody>
      </p:sp>
      <p:sp>
        <p:nvSpPr>
          <p:cNvPr id="55" name="Text 20">
            <a:extLst>
              <a:ext uri="{FF2B5EF4-FFF2-40B4-BE49-F238E27FC236}">
                <a16:creationId xmlns:a16="http://schemas.microsoft.com/office/drawing/2014/main" id="{F1A95599-0D2D-C889-1DCA-8ADF98419159}"/>
              </a:ext>
            </a:extLst>
          </p:cNvPr>
          <p:cNvSpPr/>
          <p:nvPr/>
        </p:nvSpPr>
        <p:spPr>
          <a:xfrm>
            <a:off x="3007675" y="5815036"/>
            <a:ext cx="1544635" cy="548640"/>
          </a:xfrm>
          <a:prstGeom prst="rect">
            <a:avLst/>
          </a:prstGeom>
          <a:noFill/>
          <a:ln/>
        </p:spPr>
        <p:txBody>
          <a:bodyPr wrap="square" lIns="0" tIns="0" rIns="0" bIns="0" rtlCol="0" anchor="t"/>
          <a:lstStyle/>
          <a:p>
            <a:pPr algn="ctr"/>
            <a:r>
              <a:rPr lang="en-US" b="1" dirty="0">
                <a:solidFill>
                  <a:srgbClr val="052A33"/>
                </a:solidFill>
                <a:latin typeface="Roboto" pitchFamily="34" charset="0"/>
                <a:ea typeface="Roboto" pitchFamily="34" charset="-122"/>
                <a:cs typeface="Roboto" pitchFamily="34" charset="-120"/>
              </a:rPr>
              <a:t>12.600 m²</a:t>
            </a:r>
            <a:endParaRPr lang="en-US" sz="1800" dirty="0"/>
          </a:p>
        </p:txBody>
      </p:sp>
      <p:sp>
        <p:nvSpPr>
          <p:cNvPr id="56" name="Text 21">
            <a:extLst>
              <a:ext uri="{FF2B5EF4-FFF2-40B4-BE49-F238E27FC236}">
                <a16:creationId xmlns:a16="http://schemas.microsoft.com/office/drawing/2014/main" id="{F748F17E-175E-8F68-BE0A-207D19BAC00E}"/>
              </a:ext>
            </a:extLst>
          </p:cNvPr>
          <p:cNvSpPr/>
          <p:nvPr/>
        </p:nvSpPr>
        <p:spPr>
          <a:xfrm>
            <a:off x="3007675" y="5324857"/>
            <a:ext cx="1544635" cy="457200"/>
          </a:xfrm>
          <a:prstGeom prst="rect">
            <a:avLst/>
          </a:prstGeom>
          <a:noFill/>
          <a:ln/>
        </p:spPr>
        <p:txBody>
          <a:bodyPr wrap="square" lIns="0" tIns="0" rIns="0" bIns="0" rtlCol="0" anchor="t"/>
          <a:lstStyle/>
          <a:p>
            <a:pPr marL="0" indent="0" algn="ctr">
              <a:buNone/>
            </a:pPr>
            <a:r>
              <a:rPr lang="en-US" sz="1400" dirty="0" err="1">
                <a:solidFill>
                  <a:srgbClr val="7C8E92"/>
                </a:solidFill>
                <a:latin typeface="Calibri" pitchFamily="34" charset="0"/>
                <a:ea typeface="Calibri" pitchFamily="34" charset="-122"/>
                <a:cs typeface="Calibri" pitchFamily="34" charset="-120"/>
              </a:rPr>
              <a:t>Gesamtfläche</a:t>
            </a:r>
            <a:endParaRPr lang="en-US" sz="1400" dirty="0"/>
          </a:p>
        </p:txBody>
      </p:sp>
      <p:sp>
        <p:nvSpPr>
          <p:cNvPr id="57" name="Shape 22">
            <a:extLst>
              <a:ext uri="{FF2B5EF4-FFF2-40B4-BE49-F238E27FC236}">
                <a16:creationId xmlns:a16="http://schemas.microsoft.com/office/drawing/2014/main" id="{2DFBA2EB-C256-5EF4-700F-946476F19B80}"/>
              </a:ext>
            </a:extLst>
          </p:cNvPr>
          <p:cNvSpPr/>
          <p:nvPr/>
        </p:nvSpPr>
        <p:spPr>
          <a:xfrm>
            <a:off x="5027798" y="4361688"/>
            <a:ext cx="1983547" cy="2331720"/>
          </a:xfrm>
          <a:prstGeom prst="roundRect">
            <a:avLst>
              <a:gd name="adj" fmla="val 2766"/>
            </a:avLst>
          </a:prstGeom>
          <a:solidFill>
            <a:srgbClr val="F1F5F6"/>
          </a:solidFill>
          <a:ln/>
        </p:spPr>
        <p:txBody>
          <a:bodyPr/>
          <a:lstStyle/>
          <a:p>
            <a:endParaRPr lang="de-DE"/>
          </a:p>
        </p:txBody>
      </p:sp>
      <p:sp>
        <p:nvSpPr>
          <p:cNvPr id="58" name="Shape 23">
            <a:extLst>
              <a:ext uri="{FF2B5EF4-FFF2-40B4-BE49-F238E27FC236}">
                <a16:creationId xmlns:a16="http://schemas.microsoft.com/office/drawing/2014/main" id="{04391B5D-B774-E5C5-AD65-9E1EC1A8C2A2}"/>
              </a:ext>
            </a:extLst>
          </p:cNvPr>
          <p:cNvSpPr/>
          <p:nvPr/>
        </p:nvSpPr>
        <p:spPr>
          <a:xfrm>
            <a:off x="5717819" y="4539023"/>
            <a:ext cx="603504" cy="603504"/>
          </a:xfrm>
          <a:prstGeom prst="ellipse">
            <a:avLst/>
          </a:prstGeom>
          <a:solidFill>
            <a:srgbClr val="85C3C2"/>
          </a:solidFill>
          <a:ln/>
        </p:spPr>
        <p:txBody>
          <a:bodyPr/>
          <a:lstStyle/>
          <a:p>
            <a:endParaRPr lang="de-DE"/>
          </a:p>
        </p:txBody>
      </p:sp>
      <p:sp>
        <p:nvSpPr>
          <p:cNvPr id="59" name="Text 24">
            <a:extLst>
              <a:ext uri="{FF2B5EF4-FFF2-40B4-BE49-F238E27FC236}">
                <a16:creationId xmlns:a16="http://schemas.microsoft.com/office/drawing/2014/main" id="{32AC6F7F-F601-78E1-DAD4-7103834B6667}"/>
              </a:ext>
            </a:extLst>
          </p:cNvPr>
          <p:cNvSpPr/>
          <p:nvPr/>
        </p:nvSpPr>
        <p:spPr>
          <a:xfrm>
            <a:off x="5247254" y="5815036"/>
            <a:ext cx="1544635" cy="548640"/>
          </a:xfrm>
          <a:prstGeom prst="rect">
            <a:avLst/>
          </a:prstGeom>
          <a:noFill/>
          <a:ln/>
        </p:spPr>
        <p:txBody>
          <a:bodyPr wrap="square" lIns="0" tIns="0" rIns="0" bIns="0" rtlCol="0" anchor="t"/>
          <a:lstStyle/>
          <a:p>
            <a:pPr algn="ctr"/>
            <a:r>
              <a:rPr lang="en-US" b="1" dirty="0">
                <a:solidFill>
                  <a:srgbClr val="052A33"/>
                </a:solidFill>
                <a:latin typeface="Roboto" pitchFamily="34" charset="0"/>
                <a:ea typeface="Roboto" pitchFamily="34" charset="-122"/>
                <a:cs typeface="Roboto" pitchFamily="34" charset="-120"/>
              </a:rPr>
              <a:t>ca. 9.270 m²</a:t>
            </a:r>
            <a:endParaRPr lang="en-US" dirty="0"/>
          </a:p>
        </p:txBody>
      </p:sp>
      <p:sp>
        <p:nvSpPr>
          <p:cNvPr id="60" name="Text 25">
            <a:extLst>
              <a:ext uri="{FF2B5EF4-FFF2-40B4-BE49-F238E27FC236}">
                <a16:creationId xmlns:a16="http://schemas.microsoft.com/office/drawing/2014/main" id="{9F4B4742-7A04-177F-3B35-3DDE2B2B940B}"/>
              </a:ext>
            </a:extLst>
          </p:cNvPr>
          <p:cNvSpPr/>
          <p:nvPr/>
        </p:nvSpPr>
        <p:spPr>
          <a:xfrm>
            <a:off x="5247254" y="5324857"/>
            <a:ext cx="1544635" cy="457200"/>
          </a:xfrm>
          <a:prstGeom prst="rect">
            <a:avLst/>
          </a:prstGeom>
          <a:noFill/>
          <a:ln/>
        </p:spPr>
        <p:txBody>
          <a:bodyPr wrap="square" lIns="0" tIns="0" rIns="0" bIns="0" rtlCol="0" anchor="t"/>
          <a:lstStyle/>
          <a:p>
            <a:pPr marL="0" indent="0" algn="ctr">
              <a:buNone/>
            </a:pPr>
            <a:r>
              <a:rPr lang="en-US" sz="1400" dirty="0" err="1"/>
              <a:t>Davon frei</a:t>
            </a:r>
            <a:endParaRPr lang="en-US" sz="1400" dirty="0"/>
          </a:p>
        </p:txBody>
      </p:sp>
      <p:sp>
        <p:nvSpPr>
          <p:cNvPr id="61" name="Shape 14">
            <a:extLst>
              <a:ext uri="{FF2B5EF4-FFF2-40B4-BE49-F238E27FC236}">
                <a16:creationId xmlns:a16="http://schemas.microsoft.com/office/drawing/2014/main" id="{3FE2825A-8372-92ED-F156-079A2F201EF5}"/>
              </a:ext>
            </a:extLst>
          </p:cNvPr>
          <p:cNvSpPr/>
          <p:nvPr/>
        </p:nvSpPr>
        <p:spPr>
          <a:xfrm>
            <a:off x="548640" y="6986016"/>
            <a:ext cx="1983547" cy="2331720"/>
          </a:xfrm>
          <a:prstGeom prst="roundRect">
            <a:avLst>
              <a:gd name="adj" fmla="val 2766"/>
            </a:avLst>
          </a:prstGeom>
          <a:solidFill>
            <a:srgbClr val="F1F5F6"/>
          </a:solidFill>
          <a:ln/>
        </p:spPr>
        <p:txBody>
          <a:bodyPr/>
          <a:lstStyle/>
          <a:p>
            <a:endParaRPr lang="de-DE"/>
          </a:p>
        </p:txBody>
      </p:sp>
      <p:sp>
        <p:nvSpPr>
          <p:cNvPr id="62" name="Shape 15">
            <a:extLst>
              <a:ext uri="{FF2B5EF4-FFF2-40B4-BE49-F238E27FC236}">
                <a16:creationId xmlns:a16="http://schemas.microsoft.com/office/drawing/2014/main" id="{ECFA7A71-335E-097F-CA44-D7769E054B0C}"/>
              </a:ext>
            </a:extLst>
          </p:cNvPr>
          <p:cNvSpPr/>
          <p:nvPr/>
        </p:nvSpPr>
        <p:spPr>
          <a:xfrm>
            <a:off x="1238661" y="7163351"/>
            <a:ext cx="603504" cy="603504"/>
          </a:xfrm>
          <a:prstGeom prst="ellipse">
            <a:avLst/>
          </a:prstGeom>
          <a:solidFill>
            <a:srgbClr val="85C3C2"/>
          </a:solidFill>
          <a:ln/>
        </p:spPr>
        <p:txBody>
          <a:bodyPr/>
          <a:lstStyle/>
          <a:p>
            <a:endParaRPr lang="de-DE"/>
          </a:p>
        </p:txBody>
      </p:sp>
      <p:sp>
        <p:nvSpPr>
          <p:cNvPr id="63" name="Text 16">
            <a:extLst>
              <a:ext uri="{FF2B5EF4-FFF2-40B4-BE49-F238E27FC236}">
                <a16:creationId xmlns:a16="http://schemas.microsoft.com/office/drawing/2014/main" id="{7FA13EBA-C147-78CD-7AB4-BB0FB0E07DE8}"/>
              </a:ext>
            </a:extLst>
          </p:cNvPr>
          <p:cNvSpPr/>
          <p:nvPr/>
        </p:nvSpPr>
        <p:spPr>
          <a:xfrm>
            <a:off x="768096" y="8439364"/>
            <a:ext cx="1544635" cy="548640"/>
          </a:xfrm>
          <a:prstGeom prst="rect">
            <a:avLst/>
          </a:prstGeom>
          <a:noFill/>
          <a:ln/>
        </p:spPr>
        <p:txBody>
          <a:bodyPr wrap="square" lIns="0" tIns="0" rIns="0" bIns="0" rtlCol="0" anchor="t"/>
          <a:lstStyle/>
          <a:p>
            <a:pPr marL="0" indent="0" algn="ctr">
              <a:buNone/>
            </a:pPr>
            <a:r>
              <a:rPr lang="en-US" sz="1800" b="1" dirty="0">
                <a:solidFill>
                  <a:srgbClr val="052A33"/>
                </a:solidFill>
                <a:latin typeface="Roboto" pitchFamily="34" charset="0"/>
                <a:ea typeface="Roboto" pitchFamily="34" charset="-122"/>
                <a:cs typeface="Roboto" pitchFamily="34" charset="-120"/>
              </a:rPr>
              <a:t>2.100 m²</a:t>
            </a:r>
            <a:endParaRPr lang="en-US" sz="1800" dirty="0"/>
          </a:p>
        </p:txBody>
      </p:sp>
      <p:sp>
        <p:nvSpPr>
          <p:cNvPr id="64" name="Text 17">
            <a:extLst>
              <a:ext uri="{FF2B5EF4-FFF2-40B4-BE49-F238E27FC236}">
                <a16:creationId xmlns:a16="http://schemas.microsoft.com/office/drawing/2014/main" id="{A7E71980-F14F-B00C-08F4-AAA24234669E}"/>
              </a:ext>
            </a:extLst>
          </p:cNvPr>
          <p:cNvSpPr/>
          <p:nvPr/>
        </p:nvSpPr>
        <p:spPr>
          <a:xfrm>
            <a:off x="768096" y="7949185"/>
            <a:ext cx="1544635" cy="457200"/>
          </a:xfrm>
          <a:prstGeom prst="rect">
            <a:avLst/>
          </a:prstGeom>
          <a:noFill/>
          <a:ln/>
        </p:spPr>
        <p:txBody>
          <a:bodyPr wrap="square" lIns="0" tIns="0" rIns="0" bIns="0" rtlCol="0" anchor="t"/>
          <a:lstStyle/>
          <a:p>
            <a:pPr marL="0" indent="0" algn="ctr">
              <a:buNone/>
            </a:pPr>
            <a:r>
              <a:rPr lang="en-US" sz="1400" dirty="0">
                <a:solidFill>
                  <a:srgbClr val="7C8E92"/>
                </a:solidFill>
                <a:latin typeface="Calibri" pitchFamily="34" charset="0"/>
                <a:ea typeface="Calibri" pitchFamily="34" charset="-122"/>
                <a:cs typeface="Calibri" pitchFamily="34" charset="-120"/>
              </a:rPr>
              <a:t>Teilbar ab</a:t>
            </a:r>
            <a:endParaRPr lang="en-US" sz="1400" dirty="0"/>
          </a:p>
        </p:txBody>
      </p:sp>
      <p:sp>
        <p:nvSpPr>
          <p:cNvPr id="65" name="Shape 18">
            <a:extLst>
              <a:ext uri="{FF2B5EF4-FFF2-40B4-BE49-F238E27FC236}">
                <a16:creationId xmlns:a16="http://schemas.microsoft.com/office/drawing/2014/main" id="{AF56655F-2240-44A3-13BE-5C68BD0A3C1A}"/>
              </a:ext>
            </a:extLst>
          </p:cNvPr>
          <p:cNvSpPr/>
          <p:nvPr/>
        </p:nvSpPr>
        <p:spPr>
          <a:xfrm>
            <a:off x="2788219" y="6986016"/>
            <a:ext cx="1983547" cy="2331720"/>
          </a:xfrm>
          <a:prstGeom prst="roundRect">
            <a:avLst>
              <a:gd name="adj" fmla="val 2766"/>
            </a:avLst>
          </a:prstGeom>
          <a:solidFill>
            <a:srgbClr val="F1F5F6"/>
          </a:solidFill>
          <a:ln/>
        </p:spPr>
        <p:txBody>
          <a:bodyPr/>
          <a:lstStyle/>
          <a:p>
            <a:endParaRPr lang="de-DE"/>
          </a:p>
        </p:txBody>
      </p:sp>
      <p:sp>
        <p:nvSpPr>
          <p:cNvPr id="66" name="Shape 19">
            <a:extLst>
              <a:ext uri="{FF2B5EF4-FFF2-40B4-BE49-F238E27FC236}">
                <a16:creationId xmlns:a16="http://schemas.microsoft.com/office/drawing/2014/main" id="{C784C2AC-51AE-A48D-0764-2EAF1EF53F0B}"/>
              </a:ext>
            </a:extLst>
          </p:cNvPr>
          <p:cNvSpPr/>
          <p:nvPr/>
        </p:nvSpPr>
        <p:spPr>
          <a:xfrm>
            <a:off x="3478240" y="7163351"/>
            <a:ext cx="603504" cy="603504"/>
          </a:xfrm>
          <a:prstGeom prst="ellipse">
            <a:avLst/>
          </a:prstGeom>
          <a:solidFill>
            <a:srgbClr val="85C3C2"/>
          </a:solidFill>
          <a:ln/>
        </p:spPr>
        <p:txBody>
          <a:bodyPr/>
          <a:lstStyle/>
          <a:p>
            <a:endParaRPr lang="de-DE"/>
          </a:p>
        </p:txBody>
      </p:sp>
      <p:sp>
        <p:nvSpPr>
          <p:cNvPr id="67" name="Text 20">
            <a:extLst>
              <a:ext uri="{FF2B5EF4-FFF2-40B4-BE49-F238E27FC236}">
                <a16:creationId xmlns:a16="http://schemas.microsoft.com/office/drawing/2014/main" id="{3D0373E6-3D87-BC3C-E20A-5FFDA14F5CBD}"/>
              </a:ext>
            </a:extLst>
          </p:cNvPr>
          <p:cNvSpPr/>
          <p:nvPr/>
        </p:nvSpPr>
        <p:spPr>
          <a:xfrm>
            <a:off x="3007675" y="8439364"/>
            <a:ext cx="1544635" cy="548640"/>
          </a:xfrm>
          <a:prstGeom prst="rect">
            <a:avLst/>
          </a:prstGeom>
          <a:noFill/>
          <a:ln/>
        </p:spPr>
        <p:txBody>
          <a:bodyPr wrap="square" lIns="0" tIns="0" rIns="0" bIns="0" rtlCol="0" anchor="t"/>
          <a:lstStyle/>
          <a:p>
            <a:pPr algn="ctr"/>
            <a:r>
              <a:rPr lang="en-US" b="1" dirty="0">
                <a:solidFill>
                  <a:srgbClr val="052A33"/>
                </a:solidFill>
                <a:latin typeface="Roboto" pitchFamily="34" charset="0"/>
                <a:ea typeface="Roboto" pitchFamily="34" charset="-122"/>
                <a:cs typeface="Roboto" pitchFamily="34" charset="-120"/>
              </a:rPr>
              <a:t>110</a:t>
            </a:r>
            <a:endParaRPr lang="en-US" dirty="0"/>
          </a:p>
        </p:txBody>
      </p:sp>
      <p:sp>
        <p:nvSpPr>
          <p:cNvPr id="68" name="Text 21">
            <a:extLst>
              <a:ext uri="{FF2B5EF4-FFF2-40B4-BE49-F238E27FC236}">
                <a16:creationId xmlns:a16="http://schemas.microsoft.com/office/drawing/2014/main" id="{8751547A-7AC2-115B-D14F-2E8877BA7F54}"/>
              </a:ext>
            </a:extLst>
          </p:cNvPr>
          <p:cNvSpPr/>
          <p:nvPr/>
        </p:nvSpPr>
        <p:spPr>
          <a:xfrm>
            <a:off x="2946910" y="7945861"/>
            <a:ext cx="1656710" cy="457200"/>
          </a:xfrm>
          <a:prstGeom prst="rect">
            <a:avLst/>
          </a:prstGeom>
          <a:noFill/>
          <a:ln/>
        </p:spPr>
        <p:txBody>
          <a:bodyPr wrap="square" lIns="0" tIns="0" rIns="0" bIns="0" rtlCol="0" anchor="t"/>
          <a:lstStyle/>
          <a:p>
            <a:pPr marL="0" indent="0" algn="ctr">
              <a:buNone/>
            </a:pPr>
            <a:r>
              <a:rPr lang="en-US" sz="1400" dirty="0" err="1">
                <a:solidFill>
                  <a:srgbClr val="7C8E92"/>
                </a:solidFill>
                <a:latin typeface="Calibri" pitchFamily="34" charset="0"/>
                <a:ea typeface="Calibri" pitchFamily="34" charset="-122"/>
                <a:cs typeface="Calibri" pitchFamily="34" charset="-120"/>
              </a:rPr>
              <a:t>Stellplätze</a:t>
            </a:r>
            <a:endParaRPr lang="en-US" sz="1400" dirty="0"/>
          </a:p>
        </p:txBody>
      </p:sp>
      <p:sp>
        <p:nvSpPr>
          <p:cNvPr id="69" name="Shape 22">
            <a:extLst>
              <a:ext uri="{FF2B5EF4-FFF2-40B4-BE49-F238E27FC236}">
                <a16:creationId xmlns:a16="http://schemas.microsoft.com/office/drawing/2014/main" id="{DFA21508-20D2-E8ED-708C-F47F962F3B7D}"/>
              </a:ext>
            </a:extLst>
          </p:cNvPr>
          <p:cNvSpPr/>
          <p:nvPr/>
        </p:nvSpPr>
        <p:spPr>
          <a:xfrm>
            <a:off x="5027798" y="6986016"/>
            <a:ext cx="1983547" cy="2331720"/>
          </a:xfrm>
          <a:prstGeom prst="roundRect">
            <a:avLst>
              <a:gd name="adj" fmla="val 2766"/>
            </a:avLst>
          </a:prstGeom>
          <a:solidFill>
            <a:srgbClr val="F1F5F6"/>
          </a:solidFill>
          <a:ln/>
        </p:spPr>
        <p:txBody>
          <a:bodyPr/>
          <a:lstStyle/>
          <a:p>
            <a:endParaRPr lang="de-DE"/>
          </a:p>
        </p:txBody>
      </p:sp>
      <p:sp>
        <p:nvSpPr>
          <p:cNvPr id="70" name="Shape 23">
            <a:extLst>
              <a:ext uri="{FF2B5EF4-FFF2-40B4-BE49-F238E27FC236}">
                <a16:creationId xmlns:a16="http://schemas.microsoft.com/office/drawing/2014/main" id="{BC7CD8CC-7244-9BCD-FC5F-1EF62FB142D2}"/>
              </a:ext>
            </a:extLst>
          </p:cNvPr>
          <p:cNvSpPr/>
          <p:nvPr/>
        </p:nvSpPr>
        <p:spPr>
          <a:xfrm>
            <a:off x="5717819" y="7163351"/>
            <a:ext cx="603504" cy="603504"/>
          </a:xfrm>
          <a:prstGeom prst="ellipse">
            <a:avLst/>
          </a:prstGeom>
          <a:solidFill>
            <a:srgbClr val="85C3C2"/>
          </a:solidFill>
          <a:ln/>
        </p:spPr>
        <p:txBody>
          <a:bodyPr/>
          <a:lstStyle/>
          <a:p>
            <a:endParaRPr lang="de-DE"/>
          </a:p>
        </p:txBody>
      </p:sp>
      <p:sp>
        <p:nvSpPr>
          <p:cNvPr id="71" name="Text 24">
            <a:extLst>
              <a:ext uri="{FF2B5EF4-FFF2-40B4-BE49-F238E27FC236}">
                <a16:creationId xmlns:a16="http://schemas.microsoft.com/office/drawing/2014/main" id="{BA17D5A5-A7B4-5CDD-03A0-4DA0A2FEBFC9}"/>
              </a:ext>
            </a:extLst>
          </p:cNvPr>
          <p:cNvSpPr/>
          <p:nvPr/>
        </p:nvSpPr>
        <p:spPr>
          <a:xfrm>
            <a:off x="5247254" y="8439364"/>
            <a:ext cx="1544635" cy="548640"/>
          </a:xfrm>
          <a:prstGeom prst="rect">
            <a:avLst/>
          </a:prstGeom>
          <a:noFill/>
          <a:ln/>
        </p:spPr>
        <p:txBody>
          <a:bodyPr wrap="square" lIns="0" tIns="0" rIns="0" bIns="0" rtlCol="0" anchor="t"/>
          <a:lstStyle/>
          <a:p>
            <a:pPr marL="0" indent="0" algn="ctr">
              <a:buNone/>
            </a:pPr>
            <a:r>
              <a:rPr lang="en-US" sz="1800" b="1" dirty="0">
                <a:solidFill>
                  <a:srgbClr val="052A33"/>
                </a:solidFill>
                <a:latin typeface="Roboto" pitchFamily="34" charset="0"/>
                <a:ea typeface="Roboto" pitchFamily="34" charset="-122"/>
                <a:cs typeface="Roboto" pitchFamily="34" charset="-120"/>
              </a:rPr>
              <a:t>2018</a:t>
            </a:r>
            <a:endParaRPr lang="en-US" sz="1800" dirty="0"/>
          </a:p>
        </p:txBody>
      </p:sp>
      <p:sp>
        <p:nvSpPr>
          <p:cNvPr id="72" name="Text 25">
            <a:extLst>
              <a:ext uri="{FF2B5EF4-FFF2-40B4-BE49-F238E27FC236}">
                <a16:creationId xmlns:a16="http://schemas.microsoft.com/office/drawing/2014/main" id="{4D15D18F-4C73-19D1-0920-93B9FCD7BC13}"/>
              </a:ext>
            </a:extLst>
          </p:cNvPr>
          <p:cNvSpPr/>
          <p:nvPr/>
        </p:nvSpPr>
        <p:spPr>
          <a:xfrm>
            <a:off x="5247254" y="7949185"/>
            <a:ext cx="1544635" cy="457200"/>
          </a:xfrm>
          <a:prstGeom prst="rect">
            <a:avLst/>
          </a:prstGeom>
          <a:noFill/>
          <a:ln/>
        </p:spPr>
        <p:txBody>
          <a:bodyPr wrap="square" lIns="0" tIns="0" rIns="0" bIns="0" rtlCol="0" anchor="t"/>
          <a:lstStyle/>
          <a:p>
            <a:pPr marL="0" indent="0" algn="ctr">
              <a:buNone/>
            </a:pPr>
            <a:r>
              <a:rPr lang="en-US" sz="1400" dirty="0">
                <a:solidFill>
                  <a:srgbClr val="7C8E92"/>
                </a:solidFill>
                <a:latin typeface="Calibri" pitchFamily="34" charset="0"/>
                <a:ea typeface="Calibri" pitchFamily="34" charset="-122"/>
                <a:cs typeface="Calibri" pitchFamily="34" charset="-120"/>
              </a:rPr>
              <a:t>Teil-</a:t>
            </a:r>
            <a:r>
              <a:rPr lang="en-US" sz="1400" dirty="0" err="1">
                <a:solidFill>
                  <a:srgbClr val="7C8E92"/>
                </a:solidFill>
                <a:latin typeface="Calibri" pitchFamily="34" charset="0"/>
                <a:ea typeface="Calibri" pitchFamily="34" charset="-122"/>
                <a:cs typeface="Calibri" pitchFamily="34" charset="-120"/>
              </a:rPr>
              <a:t>Modernisierung</a:t>
            </a:r>
            <a:endParaRPr lang="en-US" sz="1400" dirty="0"/>
          </a:p>
        </p:txBody>
      </p:sp>
      <p:pic>
        <p:nvPicPr>
          <p:cNvPr id="73" name="Image 3" descr="preencoded.png">
            <a:extLst>
              <a:ext uri="{FF2B5EF4-FFF2-40B4-BE49-F238E27FC236}">
                <a16:creationId xmlns:a16="http://schemas.microsoft.com/office/drawing/2014/main" id="{9525F0C6-55C7-60B5-8191-BE31A63B8A8F}"/>
              </a:ext>
            </a:extLst>
          </p:cNvPr>
          <p:cNvPicPr>
            <a:picLocks noChangeAspect="1"/>
          </p:cNvPicPr>
          <p:nvPr/>
        </p:nvPicPr>
        <p:blipFill>
          <a:blip r:embed="rId5"/>
          <a:stretch>
            <a:fillRect/>
          </a:stretch>
        </p:blipFill>
        <p:spPr>
          <a:xfrm>
            <a:off x="3641186" y="4701969"/>
            <a:ext cx="277612" cy="277612"/>
          </a:xfrm>
          <a:prstGeom prst="rect">
            <a:avLst/>
          </a:prstGeom>
        </p:spPr>
      </p:pic>
      <p:pic>
        <p:nvPicPr>
          <p:cNvPr id="74" name="Image 2" descr="preencoded.png">
            <a:extLst>
              <a:ext uri="{FF2B5EF4-FFF2-40B4-BE49-F238E27FC236}">
                <a16:creationId xmlns:a16="http://schemas.microsoft.com/office/drawing/2014/main" id="{755EA40B-98AA-3E13-F610-2A55CE0749C1}"/>
              </a:ext>
            </a:extLst>
          </p:cNvPr>
          <p:cNvPicPr>
            <a:picLocks noChangeAspect="1"/>
          </p:cNvPicPr>
          <p:nvPr/>
        </p:nvPicPr>
        <p:blipFill>
          <a:blip r:embed="rId6"/>
          <a:stretch>
            <a:fillRect/>
          </a:stretch>
        </p:blipFill>
        <p:spPr>
          <a:xfrm>
            <a:off x="1401607" y="4683681"/>
            <a:ext cx="277612" cy="277612"/>
          </a:xfrm>
          <a:prstGeom prst="rect">
            <a:avLst/>
          </a:prstGeom>
        </p:spPr>
      </p:pic>
      <p:pic>
        <p:nvPicPr>
          <p:cNvPr id="75" name="Image 1" descr="preencoded.png">
            <a:extLst>
              <a:ext uri="{FF2B5EF4-FFF2-40B4-BE49-F238E27FC236}">
                <a16:creationId xmlns:a16="http://schemas.microsoft.com/office/drawing/2014/main" id="{BAAC0A73-AE7F-5FB5-033F-5C6EEE83A088}"/>
              </a:ext>
            </a:extLst>
          </p:cNvPr>
          <p:cNvPicPr>
            <a:picLocks noChangeAspect="1"/>
          </p:cNvPicPr>
          <p:nvPr/>
        </p:nvPicPr>
        <p:blipFill>
          <a:blip r:embed="rId7"/>
          <a:stretch>
            <a:fillRect/>
          </a:stretch>
        </p:blipFill>
        <p:spPr>
          <a:xfrm>
            <a:off x="5853261" y="2077847"/>
            <a:ext cx="277200" cy="277200"/>
          </a:xfrm>
          <a:prstGeom prst="rect">
            <a:avLst/>
          </a:prstGeom>
        </p:spPr>
      </p:pic>
      <p:pic>
        <p:nvPicPr>
          <p:cNvPr id="76" name="Image 5" descr="preencoded.png">
            <a:extLst>
              <a:ext uri="{FF2B5EF4-FFF2-40B4-BE49-F238E27FC236}">
                <a16:creationId xmlns:a16="http://schemas.microsoft.com/office/drawing/2014/main" id="{D2A61286-C76A-3D84-563A-09AF512B1AE2}"/>
              </a:ext>
            </a:extLst>
          </p:cNvPr>
          <p:cNvPicPr>
            <a:picLocks noChangeAspect="1"/>
          </p:cNvPicPr>
          <p:nvPr/>
        </p:nvPicPr>
        <p:blipFill>
          <a:blip r:embed="rId8"/>
          <a:stretch>
            <a:fillRect/>
          </a:stretch>
        </p:blipFill>
        <p:spPr>
          <a:xfrm>
            <a:off x="1402019" y="7311772"/>
            <a:ext cx="277200" cy="277200"/>
          </a:xfrm>
          <a:prstGeom prst="rect">
            <a:avLst/>
          </a:prstGeom>
        </p:spPr>
      </p:pic>
      <p:pic>
        <p:nvPicPr>
          <p:cNvPr id="77" name="Image 1" descr="preencoded.png">
            <a:extLst>
              <a:ext uri="{FF2B5EF4-FFF2-40B4-BE49-F238E27FC236}">
                <a16:creationId xmlns:a16="http://schemas.microsoft.com/office/drawing/2014/main" id="{F9A08A82-A385-7C87-1799-CBA5D1C05457}"/>
              </a:ext>
            </a:extLst>
          </p:cNvPr>
          <p:cNvPicPr>
            <a:picLocks noChangeAspect="1"/>
          </p:cNvPicPr>
          <p:nvPr/>
        </p:nvPicPr>
        <p:blipFill>
          <a:blip r:embed="rId9"/>
          <a:stretch>
            <a:fillRect/>
          </a:stretch>
        </p:blipFill>
        <p:spPr>
          <a:xfrm>
            <a:off x="3596957" y="7283883"/>
            <a:ext cx="365760" cy="365760"/>
          </a:xfrm>
          <a:prstGeom prst="rect">
            <a:avLst/>
          </a:prstGeom>
        </p:spPr>
      </p:pic>
      <p:pic>
        <p:nvPicPr>
          <p:cNvPr id="78" name="Image 8" descr="preencoded.png">
            <a:extLst>
              <a:ext uri="{FF2B5EF4-FFF2-40B4-BE49-F238E27FC236}">
                <a16:creationId xmlns:a16="http://schemas.microsoft.com/office/drawing/2014/main" id="{93C2F463-0F44-3C1B-0990-19AF2DD7531C}"/>
              </a:ext>
            </a:extLst>
          </p:cNvPr>
          <p:cNvPicPr>
            <a:picLocks noChangeAspect="1"/>
          </p:cNvPicPr>
          <p:nvPr/>
        </p:nvPicPr>
        <p:blipFill>
          <a:blip r:embed="rId10"/>
          <a:stretch>
            <a:fillRect/>
          </a:stretch>
        </p:blipFill>
        <p:spPr>
          <a:xfrm>
            <a:off x="5881177" y="4701969"/>
            <a:ext cx="277200" cy="277200"/>
          </a:xfrm>
          <a:prstGeom prst="rect">
            <a:avLst/>
          </a:prstGeom>
        </p:spPr>
      </p:pic>
      <p:pic>
        <p:nvPicPr>
          <p:cNvPr id="79" name="Grafik 78">
            <a:extLst>
              <a:ext uri="{FF2B5EF4-FFF2-40B4-BE49-F238E27FC236}">
                <a16:creationId xmlns:a16="http://schemas.microsoft.com/office/drawing/2014/main" id="{F1C300D5-70F1-2C39-6355-8A55073BA721}"/>
              </a:ext>
            </a:extLst>
          </p:cNvPr>
          <p:cNvPicPr>
            <a:picLocks noChangeAspect="1"/>
          </p:cNvPicPr>
          <p:nvPr/>
        </p:nvPicPr>
        <p:blipFill>
          <a:blip r:embed="rId11"/>
          <a:stretch>
            <a:fillRect/>
          </a:stretch>
        </p:blipFill>
        <p:spPr>
          <a:xfrm>
            <a:off x="5857571" y="7303103"/>
            <a:ext cx="324000" cy="324000"/>
          </a:xfrm>
          <a:prstGeom prst="rect">
            <a:avLst/>
          </a:prstGeom>
        </p:spPr>
      </p:pic>
      <p:sp>
        <p:nvSpPr>
          <p:cNvPr id="9019" name="FOOTER_CONTACT_LINKED">
            <a:extLst>
              <a:ext uri="{FF2B5EF4-FFF2-40B4-BE49-F238E27FC236}">
                <a16:creationId xmlns:a16="http://schemas.microsoft.com/office/drawing/2014/main" id="{EC36C97C-50DC-6B80-A6D4-4A635792DE2F}"/>
              </a:ext>
            </a:extLst>
          </p:cNvPr>
          <p:cNvSpPr/>
          <p:nvPr userDrawn="1"/>
        </p:nvSpPr>
        <p:spPr>
          <a:xfrm>
            <a:off x="2829477" y="9889757"/>
            <a:ext cx="2052077" cy="568039"/>
          </a:xfrm>
          <a:prstGeom prst="rect">
            <a:avLst/>
          </a:prstGeom>
          <a:noFill/>
          <a:ln/>
        </p:spPr>
        <p:txBody>
          <a:bodyPr wrap="square" lIns="0" tIns="0" rIns="0" bIns="0" rtlCol="0" anchor="t"/>
          <a:lstStyle/>
          <a:p>
            <a:pPr marL="0" indent="0" algn="l">
              <a:lnSpc>
                <a:spcPct val="150000"/>
              </a:lnSpc>
              <a:buNone/>
            </a:pPr>
            <a:r>
              <a:rPr lang="en-US" sz="900" kern="0" spc="150" dirty="0">
                <a:solidFill>
                  <a:schemeClr val="bg1"/>
                </a:solidFill>
                <a:latin typeface="Calibri" panose="020F0502020204030204" pitchFamily="34" charset="0"/>
                <a:ea typeface="Calibri" panose="020F0502020204030204" pitchFamily="34" charset="0"/>
                <a:cs typeface="Calibri" panose="020F0502020204030204" pitchFamily="34" charset="0"/>
              </a:rPr>
              <a:t>Tel.: 08552 7239780</a:t>
            </a:r>
          </a:p>
          <a:p>
            <a:pPr marL="0" indent="0" algn="l">
              <a:lnSpc>
                <a:spcPct val="150000"/>
              </a:lnSpc>
              <a:buNone/>
            </a:pPr>
            <a:r>
              <a:rPr lang="en-US" sz="900" kern="0" spc="150" dirty="0">
                <a:solidFill>
                  <a:schemeClr val="bg1"/>
                </a:solidFill>
                <a:latin typeface="Calibri" panose="020F0502020204030204" pitchFamily="34" charset="0"/>
                <a:ea typeface="Calibri" panose="020F0502020204030204" pitchFamily="34" charset="0"/>
                <a:cs typeface="Calibri" panose="020F0502020204030204" pitchFamily="34" charset="0"/>
                <a:hlinkClick r:id="rId12"/>
              </a:rPr>
              <a:t>kontakt@niedermaier-invest.de</a:t>
            </a:r>
            <a:br>
              <a:rPr lang="en-US" sz="900" kern="0" spc="150" dirty="0">
                <a:solidFill>
                  <a:schemeClr val="bg1"/>
                </a:solidFill>
                <a:latin typeface="Calibri" panose="020F0502020204030204" pitchFamily="34" charset="0"/>
                <a:ea typeface="Calibri" panose="020F0502020204030204" pitchFamily="34" charset="0"/>
                <a:cs typeface="Calibri" panose="020F0502020204030204" pitchFamily="34" charset="0"/>
              </a:rPr>
            </a:br>
            <a:r>
              <a:rPr lang="en-US" sz="900" kern="0" spc="150" dirty="0">
                <a:solidFill>
                  <a:schemeClr val="bg1"/>
                </a:solidFill>
                <a:latin typeface="Calibri" panose="020F0502020204030204" pitchFamily="34" charset="0"/>
                <a:ea typeface="Calibri" panose="020F0502020204030204" pitchFamily="34" charset="0"/>
                <a:cs typeface="Calibri" panose="020F0502020204030204" pitchFamily="34" charset="0"/>
                <a:hlinkClick r:id="rId13"/>
              </a:rPr>
              <a:t>www.niedermaier-invest.de</a:t>
            </a:r>
            <a:endParaRPr lang="en-US" sz="9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a:spLocks noGrp="1"/>
          </p:cNvSpPr>
          <p:nvPr>
            <p:ph type="body" idx="100" hasCustomPrompt="1"/>
          </p:nvPr>
        </p:nvSpPr>
        <p:spPr>
          <a:xfrm>
            <a:off x="548640" y="566928"/>
            <a:ext cx="6462705" cy="274320"/>
          </a:xfrm>
          <a:prstGeom prst="rect">
            <a:avLst/>
          </a:prstGeom>
          <a:noFill/>
          <a:ln/>
        </p:spPr>
        <p:txBody>
          <a:bodyPr wrap="square" lIns="0" tIns="0" rIns="0" bIns="0" rtlCol="0" anchor="ctr"/>
          <a:lstStyle/>
          <a:p>
            <a:pPr marL="0" indent="0" algn="l">
              <a:buNone/>
            </a:pPr>
            <a:r>
              <a:rPr lang="en-US" sz="1100" b="1" kern="0" spc="250" dirty="0">
                <a:solidFill>
                  <a:srgbClr val="85C3C2"/>
                </a:solidFill>
                <a:latin typeface="Calibri" pitchFamily="34" charset="0"/>
                <a:ea typeface="Calibri" pitchFamily="34" charset="-122"/>
                <a:cs typeface="Calibri" pitchFamily="34" charset="-120"/>
              </a:rPr>
              <a:t>OBJEKTBESCHREIBUNG</a:t>
            </a:r>
            <a:endParaRPr lang="en-US" sz="1100" dirty="0"/>
          </a:p>
        </p:txBody>
      </p:sp>
      <p:sp>
        <p:nvSpPr>
          <p:cNvPr id="3" name="Text 0"/>
          <p:cNvSpPr>
            <a:spLocks noGrp="1"/>
          </p:cNvSpPr>
          <p:nvPr>
            <p:ph type="title" idx="101" hasCustomPrompt="1"/>
          </p:nvPr>
        </p:nvSpPr>
        <p:spPr>
          <a:xfrm>
            <a:off x="548640" y="822960"/>
            <a:ext cx="6462705" cy="777240"/>
          </a:xfrm>
          <a:prstGeom prst="rect">
            <a:avLst/>
          </a:prstGeom>
          <a:noFill/>
          <a:ln/>
        </p:spPr>
        <p:txBody>
          <a:bodyPr wrap="square" lIns="0" tIns="0" rIns="0" bIns="0" rtlCol="0" anchor="t"/>
          <a:lstStyle/>
          <a:p>
            <a:pPr marL="0" indent="0" algn="l">
              <a:buNone/>
            </a:pPr>
            <a:r>
              <a:rPr lang="en-US" sz="2700" b="1" dirty="0">
                <a:solidFill>
                  <a:srgbClr val="052A33"/>
                </a:solidFill>
                <a:latin typeface="Roboto" pitchFamily="34" charset="0"/>
                <a:ea typeface="Roboto" pitchFamily="34" charset="-122"/>
                <a:cs typeface="Roboto" pitchFamily="34" charset="-120"/>
              </a:rPr>
              <a:t>Das Objekt</a:t>
            </a:r>
            <a:endParaRPr lang="en-US" sz="2700" dirty="0"/>
          </a:p>
        </p:txBody>
      </p:sp>
      <p:sp>
        <p:nvSpPr>
          <p:cNvPr id="4" name="Text 2"/>
          <p:cNvSpPr/>
          <p:nvPr/>
        </p:nvSpPr>
        <p:spPr>
          <a:xfrm>
            <a:off x="548640" y="1737360"/>
            <a:ext cx="3002752" cy="7668000"/>
          </a:xfrm>
          <a:prstGeom prst="rect">
            <a:avLst/>
          </a:prstGeom>
          <a:noFill/>
          <a:ln/>
        </p:spPr>
        <p:txBody>
          <a:bodyPr wrap="square" lIns="0" tIns="0" rIns="0" bIns="0" rtlCol="0" anchor="t"/>
          <a:lstStyle/>
          <a:p>
            <a:pPr>
              <a:lnSpc>
                <a:spcPct val="112000"/>
              </a:lnSpc>
              <a:spcAft>
                <a:spcPts val="500"/>
              </a:spcAft>
            </a:pPr>
            <a:r>
              <a:rPr lang="en-US" sz="1300" b="1" dirty="0">
                <a:solidFill>
                  <a:srgbClr val="052A33"/>
                </a:solidFill>
                <a:latin typeface="Roboto" pitchFamily="34" charset="0"/>
                <a:ea typeface="Roboto" pitchFamily="34" charset="-122"/>
                <a:cs typeface="Roboto" pitchFamily="34" charset="-120"/>
              </a:rPr>
              <a:t>Großflächiges Gewerbeobjekt mit Bestandsmieter und Flächenreserve</a:t>
            </a:r>
            <a:endParaRPr lang="de-DE" sz="1000" dirty="0"/>
          </a:p>
          <a:p>
            <a:pPr>
              <a:lnSpc>
                <a:spcPct val="112000"/>
              </a:lnSpc>
              <a:spcAft>
                <a:spcPts val="500"/>
              </a:spcAft>
            </a:pPr>
            <a:r>
              <a:rPr lang="de-DE" sz="1000" dirty="0">
                <a:solidFill>
                  <a:srgbClr val="2E3A3D"/>
                </a:solidFill>
                <a:latin typeface="Calibri" pitchFamily="34" charset="0"/>
                <a:ea typeface="Calibri" pitchFamily="34" charset="-122"/>
                <a:cs typeface="Calibri" pitchFamily="34" charset="-120"/>
              </a:rPr>
              <a:t>Die Liegenschaft umfasst ca. 12.600 m² Nutzfläche auf einem ca. 27.413 m² großen Grundstück und besteht aus zwei brandschutztechnisch getrennten Baukörpern. </a:t>
            </a:r>
            <a:br>
              <a:rPr lang="de-DE" sz="1000" dirty="0">
                <a:solidFill>
                  <a:srgbClr val="2E3A3D"/>
                </a:solidFill>
                <a:latin typeface="Calibri" pitchFamily="34" charset="0"/>
                <a:ea typeface="Calibri" pitchFamily="34" charset="-122"/>
                <a:cs typeface="Calibri" pitchFamily="34" charset="-120"/>
              </a:rPr>
            </a:br>
            <a:r>
              <a:rPr lang="de-DE" sz="1000" dirty="0">
                <a:solidFill>
                  <a:srgbClr val="2E3A3D"/>
                </a:solidFill>
                <a:latin typeface="Calibri" pitchFamily="34" charset="0"/>
                <a:ea typeface="Calibri" pitchFamily="34" charset="-122"/>
                <a:cs typeface="Calibri" pitchFamily="34" charset="-120"/>
              </a:rPr>
              <a:t>Halle 2 (70,80 × 30,80 m) ist viergeschossig mit je rund 2.100 m² je Ebene; Halle 1 (75,67 × 41,15 m) nimmt die Bestandsmietfläche sowie den Büro- und Sozialtrakt auf.</a:t>
            </a:r>
            <a:endParaRPr lang="de-DE" sz="1000" dirty="0"/>
          </a:p>
          <a:p>
            <a:pPr>
              <a:lnSpc>
                <a:spcPct val="112000"/>
              </a:lnSpc>
              <a:spcAft>
                <a:spcPts val="500"/>
              </a:spcAft>
            </a:pPr>
            <a:r>
              <a:rPr lang="de-DE" sz="1000" dirty="0">
                <a:solidFill>
                  <a:srgbClr val="2E3A3D"/>
                </a:solidFill>
                <a:latin typeface="Calibri" pitchFamily="34" charset="0"/>
                <a:ea typeface="Calibri" pitchFamily="34" charset="-122"/>
                <a:cs typeface="Calibri" pitchFamily="34" charset="-120"/>
              </a:rPr>
              <a:t>Lichte Höhen in Halle 2: UG und EG jeweils 3,00 m, 1. OG 2,50 m, 2. OG 2,08 m. Im 1. und 2. Obergeschoss wurde eine Zwischendecke eingezogen. Ein Rückbau schafft nach statischem Nachweis eine Hallenebene in Palettenregal-Höhe mit 4,80 bis 5,11 m lichter Höhe. </a:t>
            </a:r>
          </a:p>
          <a:p>
            <a:pPr>
              <a:lnSpc>
                <a:spcPct val="112000"/>
              </a:lnSpc>
              <a:spcAft>
                <a:spcPts val="500"/>
              </a:spcAft>
            </a:pPr>
            <a:r>
              <a:rPr lang="de-DE" sz="1000" dirty="0">
                <a:solidFill>
                  <a:srgbClr val="2E3A3D"/>
                </a:solidFill>
                <a:latin typeface="Calibri" pitchFamily="34" charset="0"/>
                <a:ea typeface="Calibri" pitchFamily="34" charset="-122"/>
                <a:cs typeface="Calibri" pitchFamily="34" charset="-120"/>
              </a:rPr>
              <a:t>Rund 897 m² sind als Büro-, Sozial- und Tagungsflächen ausgebaut – mit Besprechungs- und Musterraum, Aufenthaltsraum, Umkleiden, Sanitärräumen und Sanitätsraum. Die Anlieferung erfolgt über sechs Tore – vier Verladetore an der Westfassade von Halle 2 mit elektrisch verstellbaren Laderampen, eine davon LKW-befahrbar, ein Tor im UG von Halle 2, dazu ein Tor an Halle 1.</a:t>
            </a:r>
          </a:p>
          <a:p>
            <a:pPr>
              <a:lnSpc>
                <a:spcPct val="112000"/>
              </a:lnSpc>
              <a:spcAft>
                <a:spcPts val="500"/>
              </a:spcAft>
            </a:pPr>
            <a:r>
              <a:rPr lang="de-DE" sz="1000" dirty="0">
                <a:solidFill>
                  <a:srgbClr val="2E3A3D"/>
                </a:solidFill>
                <a:latin typeface="Calibri" pitchFamily="34" charset="0"/>
                <a:ea typeface="Calibri" pitchFamily="34" charset="-122"/>
                <a:cs typeface="Calibri" pitchFamily="34" charset="-120"/>
              </a:rPr>
              <a:t>Das wurde zuletzt 2018 teilsaniert, und wird über eine Pelletheizung aus 2024 beheizt. Eine eigene Trafostation am 20-kV-Mittelspannungsnetz und eine Photovoltaikanlage mit ca. 275 kWp (Inbetriebnahme 2013) bilden eine belastbare Energieinfrastruktur.</a:t>
            </a:r>
            <a:endParaRPr lang="de-DE" sz="1000" dirty="0"/>
          </a:p>
          <a:p>
            <a:pPr>
              <a:lnSpc>
                <a:spcPct val="112000"/>
              </a:lnSpc>
              <a:spcAft>
                <a:spcPts val="500"/>
              </a:spcAft>
            </a:pPr>
            <a:r>
              <a:rPr lang="de-DE" sz="1000" dirty="0">
                <a:solidFill>
                  <a:srgbClr val="2E3A3D"/>
                </a:solidFill>
                <a:latin typeface="Calibri" pitchFamily="34" charset="0"/>
                <a:ea typeface="Calibri" pitchFamily="34" charset="-122"/>
                <a:cs typeface="Calibri" pitchFamily="34" charset="-120"/>
              </a:rPr>
              <a:t>Ca. 3.300 m² sind langfristig an die MAERZ München GmbH &amp; Co. KG vermietet (Vertragsende 30.11.2029). </a:t>
            </a:r>
            <a:br>
              <a:rPr lang="de-DE" sz="1000" dirty="0">
                <a:solidFill>
                  <a:srgbClr val="2E3A3D"/>
                </a:solidFill>
                <a:latin typeface="Calibri" pitchFamily="34" charset="0"/>
                <a:ea typeface="Calibri" pitchFamily="34" charset="-122"/>
                <a:cs typeface="Calibri" pitchFamily="34" charset="-120"/>
              </a:rPr>
            </a:br>
            <a:r>
              <a:rPr lang="de-DE" sz="1000" dirty="0">
                <a:solidFill>
                  <a:srgbClr val="2E3A3D"/>
                </a:solidFill>
                <a:latin typeface="Calibri" pitchFamily="34" charset="0"/>
                <a:ea typeface="Calibri" pitchFamily="34" charset="-122"/>
                <a:cs typeface="Calibri" pitchFamily="34" charset="-120"/>
              </a:rPr>
              <a:t>Die verbleibenden ca. 9.270 m² sind durch den Auszug des Vornutzers frei geworden und stehen zur Eigennutzung, Neuvermietung oder Kombination zur Verfügung – teilbar ab ca. 2.100 m².</a:t>
            </a:r>
            <a:endParaRPr lang="de-DE" sz="1000" dirty="0"/>
          </a:p>
        </p:txBody>
      </p:sp>
      <p:sp>
        <p:nvSpPr>
          <p:cNvPr id="7" name="Text 5"/>
          <p:cNvSpPr/>
          <p:nvPr/>
        </p:nvSpPr>
        <p:spPr>
          <a:xfrm>
            <a:off x="4008592" y="3960000"/>
            <a:ext cx="3002752" cy="2951999"/>
          </a:xfrm>
          <a:prstGeom prst="rect">
            <a:avLst/>
          </a:prstGeom>
          <a:noFill/>
          <a:ln/>
        </p:spPr>
        <p:txBody>
          <a:bodyPr wrap="square" lIns="0" tIns="0" rIns="0" bIns="0" rtlCol="0" anchor="t"/>
          <a:lstStyle/>
          <a:p>
            <a:pPr marL="0" indent="0" algn="l">
              <a:lnSpc>
                <a:spcPct val="112000"/>
              </a:lnSpc>
              <a:buNone/>
            </a:pPr>
            <a:r>
              <a:rPr lang="en-US" sz="1300" b="1" dirty="0">
                <a:solidFill>
                  <a:srgbClr val="052A33"/>
                </a:solidFill>
                <a:latin typeface="Roboto" pitchFamily="34" charset="0"/>
                <a:ea typeface="Roboto" pitchFamily="34" charset="-122"/>
                <a:cs typeface="Roboto" pitchFamily="34" charset="-120"/>
              </a:rPr>
              <a:t>Investment-Highlights</a:t>
            </a:r>
            <a:endParaRPr lang="de-DE" sz="1000" dirty="0"/>
          </a:p>
          <a:p>
            <a:pPr marL="0" indent="0" algn="l">
              <a:lnSpc>
                <a:spcPct val="112000"/>
              </a:lnSpc>
              <a:buNone/>
            </a:pPr>
            <a:r>
              <a:rPr lang="en-US" sz="1000" dirty="0">
                <a:latin typeface="Calibri" pitchFamily="34" charset="0"/>
                <a:ea typeface="Calibri" pitchFamily="34" charset="-122"/>
                <a:cs typeface="Calibri" pitchFamily="34" charset="-120"/>
              </a:rPr>
              <a:t>•  Bestandsmieter bis 30.11.2029</a:t>
            </a:r>
            <a:endParaRPr lang="de-DE" sz="1000" dirty="0"/>
          </a:p>
          <a:p>
            <a:pPr marL="0" indent="0" algn="l">
              <a:lnSpc>
                <a:spcPct val="112000"/>
              </a:lnSpc>
              <a:buNone/>
            </a:pPr>
            <a:r>
              <a:rPr lang="en-US" sz="1000" dirty="0">
                <a:latin typeface="Calibri" pitchFamily="34" charset="0"/>
                <a:ea typeface="Calibri" pitchFamily="34" charset="-122"/>
                <a:cs typeface="Calibri" pitchFamily="34" charset="-120"/>
              </a:rPr>
              <a:t>•  ca. 9.270 m² frei – Vornutzer ausgezogen</a:t>
            </a:r>
            <a:endParaRPr lang="de-DE" sz="1000" dirty="0"/>
          </a:p>
          <a:p>
            <a:pPr marL="0" indent="0" algn="l">
              <a:lnSpc>
                <a:spcPct val="112000"/>
              </a:lnSpc>
              <a:buNone/>
            </a:pPr>
            <a:r>
              <a:rPr lang="en-US" sz="1000" dirty="0">
                <a:latin typeface="Calibri" pitchFamily="34" charset="0"/>
                <a:ea typeface="Calibri" pitchFamily="34" charset="-122"/>
                <a:cs typeface="Calibri" pitchFamily="34" charset="-120"/>
              </a:rPr>
              <a:t>•  6 Tore · 4 elektr. Laderampen, 1 LKW-befahrbar</a:t>
            </a:r>
            <a:endParaRPr lang="de-DE" sz="1000" dirty="0"/>
          </a:p>
          <a:p>
            <a:pPr marL="0" indent="0" algn="l">
              <a:lnSpc>
                <a:spcPct val="112000"/>
              </a:lnSpc>
              <a:buNone/>
            </a:pPr>
            <a:r>
              <a:rPr lang="en-US" sz="1000" dirty="0">
                <a:latin typeface="Calibri" pitchFamily="34" charset="0"/>
                <a:ea typeface="Calibri" pitchFamily="34" charset="-122"/>
                <a:cs typeface="Calibri" pitchFamily="34" charset="-120"/>
              </a:rPr>
              <a:t>•  Zwei Einheiten mit Brandwandtrennung</a:t>
            </a:r>
            <a:endParaRPr lang="de-DE" sz="1000" dirty="0"/>
          </a:p>
          <a:p>
            <a:pPr marL="0" indent="0" algn="l">
              <a:lnSpc>
                <a:spcPct val="112000"/>
              </a:lnSpc>
              <a:buNone/>
            </a:pPr>
            <a:r>
              <a:rPr lang="en-US" sz="1000" dirty="0">
                <a:latin typeface="Calibri" pitchFamily="34" charset="0"/>
                <a:ea typeface="Calibri" pitchFamily="34" charset="-122"/>
                <a:cs typeface="Calibri" pitchFamily="34" charset="-120"/>
              </a:rPr>
              <a:t>•  OG-Rohbauhöhe 4,80–5,11 m (Option)</a:t>
            </a:r>
            <a:endParaRPr lang="de-DE" sz="1000" dirty="0"/>
          </a:p>
          <a:p>
            <a:pPr marL="0" indent="0" algn="l">
              <a:lnSpc>
                <a:spcPct val="112000"/>
              </a:lnSpc>
              <a:buNone/>
            </a:pPr>
            <a:r>
              <a:rPr lang="en-US" sz="1000" dirty="0">
                <a:latin typeface="Calibri" pitchFamily="34" charset="0"/>
                <a:ea typeface="Calibri" pitchFamily="34" charset="-122"/>
                <a:cs typeface="Calibri" pitchFamily="34" charset="-120"/>
              </a:rPr>
              <a:t>•  PV 275 kWp · Pelletheizung Bj. 2024</a:t>
            </a:r>
            <a:endParaRPr lang="de-DE" sz="1000" dirty="0"/>
          </a:p>
          <a:p>
            <a:pPr marL="0" indent="0" algn="l">
              <a:lnSpc>
                <a:spcPct val="112000"/>
              </a:lnSpc>
              <a:buNone/>
            </a:pPr>
            <a:r>
              <a:rPr lang="en-US" sz="1000" dirty="0">
                <a:latin typeface="Calibri" pitchFamily="34" charset="0"/>
                <a:ea typeface="Calibri" pitchFamily="34" charset="-122"/>
                <a:cs typeface="Calibri" pitchFamily="34" charset="-120"/>
              </a:rPr>
              <a:t>•  Eigene Trafostation, 20 kV Mittelspannung</a:t>
            </a:r>
            <a:endParaRPr lang="de-DE" sz="1000" dirty="0"/>
          </a:p>
          <a:p>
            <a:pPr marL="0" indent="0" algn="l">
              <a:lnSpc>
                <a:spcPct val="112000"/>
              </a:lnSpc>
              <a:buNone/>
            </a:pPr>
            <a:r>
              <a:rPr lang="en-US" sz="1000" dirty="0">
                <a:latin typeface="Calibri" pitchFamily="34" charset="0"/>
                <a:ea typeface="Calibri" pitchFamily="34" charset="-122"/>
                <a:cs typeface="Calibri" pitchFamily="34" charset="-120"/>
              </a:rPr>
              <a:t>•  Grundstück 27.413 m² · 110 Stellplätze</a:t>
            </a:r>
            <a:endParaRPr lang="de-DE" sz="1000" dirty="0"/>
          </a:p>
        </p:txBody>
      </p:sp>
      <p:sp>
        <p:nvSpPr>
          <p:cNvPr id="8" name="Foliennummernplatzhalter 7">
            <a:extLst>
              <a:ext uri="{FF2B5EF4-FFF2-40B4-BE49-F238E27FC236}">
                <a16:creationId xmlns:a16="http://schemas.microsoft.com/office/drawing/2014/main" id="{924307C3-027E-8C7C-1D78-3A9F13D265CA}"/>
              </a:ext>
            </a:extLst>
          </p:cNvPr>
          <p:cNvSpPr>
            <a:spLocks noGrp="1"/>
          </p:cNvSpPr>
          <p:nvPr>
            <p:ph type="sldNum" sz="quarter" idx="4294967295"/>
          </p:nvPr>
        </p:nvSpPr>
        <p:spPr/>
        <p:txBody>
          <a:bodyPr/>
          <a:lstStyle/>
          <a:p>
            <a:pPr algn="r"/>
            <a:fld id="{F7021451-1387-4CA6-816F-3879F97B5CBC}" type="slidenum">
              <a:rPr lang="en-US" b="1" smtClean="0">
                <a:solidFill>
                  <a:schemeClr val="bg1"/>
                </a:solidFill>
              </a:rPr>
              <a:t>3</a:t>
            </a:fld>
            <a:endParaRPr lang="en-US" dirty="0">
              <a:solidFill>
                <a:schemeClr val="bg1"/>
              </a:solidFill>
            </a:endParaRPr>
          </a:p>
        </p:txBody>
      </p:sp>
      <p:pic>
        <p:nvPicPr>
          <p:cNvPr id="9" name="Picture 8" descr="p_zufahrt.jpg"/>
          <p:cNvPicPr>
            <a:picLocks noChangeAspect="1"/>
          </p:cNvPicPr>
          <p:nvPr/>
        </p:nvPicPr>
        <p:blipFill>
          <a:blip r:embed="rId3"/>
          <a:srcRect l="595" r="595"/>
          <a:stretch>
            <a:fillRect/>
          </a:stretch>
        </p:blipFill>
        <p:spPr>
          <a:xfrm>
            <a:off x="3996000" y="1728000"/>
            <a:ext cx="2988000" cy="2015999"/>
          </a:xfrm>
          <a:prstGeom prst="rect">
            <a:avLst/>
          </a:prstGeom>
        </p:spPr>
      </p:pic>
      <p:pic>
        <p:nvPicPr>
          <p:cNvPr id="10" name="Picture 9" descr="p_verladung.jpg"/>
          <p:cNvPicPr>
            <a:picLocks noChangeAspect="1"/>
          </p:cNvPicPr>
          <p:nvPr/>
        </p:nvPicPr>
        <p:blipFill>
          <a:blip r:embed="rId4"/>
          <a:srcRect l="3912" r="3912"/>
          <a:stretch>
            <a:fillRect/>
          </a:stretch>
        </p:blipFill>
        <p:spPr>
          <a:xfrm>
            <a:off x="3996000" y="7056000"/>
            <a:ext cx="2988000" cy="2160000"/>
          </a:xfrm>
          <a:prstGeom prst="rect">
            <a:avLst/>
          </a:prstGeom>
        </p:spPr>
      </p:pic>
      <p:sp>
        <p:nvSpPr>
          <p:cNvPr id="9020" name="FOOTER_CONTACT_LINKED">
            <a:extLst>
              <a:ext uri="{FF2B5EF4-FFF2-40B4-BE49-F238E27FC236}">
                <a16:creationId xmlns:a16="http://schemas.microsoft.com/office/drawing/2014/main" id="{EC36C97C-50DC-6B80-A6D4-4A635792DE2F}"/>
              </a:ext>
            </a:extLst>
          </p:cNvPr>
          <p:cNvSpPr/>
          <p:nvPr userDrawn="1"/>
        </p:nvSpPr>
        <p:spPr>
          <a:xfrm>
            <a:off x="2829477" y="9889757"/>
            <a:ext cx="2052077" cy="568039"/>
          </a:xfrm>
          <a:prstGeom prst="rect">
            <a:avLst/>
          </a:prstGeom>
          <a:noFill/>
          <a:ln/>
        </p:spPr>
        <p:txBody>
          <a:bodyPr wrap="square" lIns="0" tIns="0" rIns="0" bIns="0" rtlCol="0" anchor="t"/>
          <a:lstStyle/>
          <a:p>
            <a:pPr marL="0" indent="0" algn="l">
              <a:lnSpc>
                <a:spcPct val="150000"/>
              </a:lnSpc>
              <a:buNone/>
            </a:pPr>
            <a:r>
              <a:rPr lang="en-US" sz="900" kern="0" spc="150" dirty="0">
                <a:solidFill>
                  <a:schemeClr val="bg1"/>
                </a:solidFill>
                <a:latin typeface="Calibri" panose="020F0502020204030204" pitchFamily="34" charset="0"/>
                <a:ea typeface="Calibri" panose="020F0502020204030204" pitchFamily="34" charset="0"/>
                <a:cs typeface="Calibri" panose="020F0502020204030204" pitchFamily="34" charset="0"/>
              </a:rPr>
              <a:t>Tel.: 08552 7239780</a:t>
            </a:r>
          </a:p>
          <a:p>
            <a:pPr marL="0" indent="0" algn="l">
              <a:lnSpc>
                <a:spcPct val="150000"/>
              </a:lnSpc>
              <a:buNone/>
            </a:pPr>
            <a:r>
              <a:rPr lang="en-US" sz="900" kern="0" spc="150" dirty="0">
                <a:solidFill>
                  <a:schemeClr val="bg1"/>
                </a:solidFill>
                <a:latin typeface="Calibri" panose="020F0502020204030204" pitchFamily="34" charset="0"/>
                <a:ea typeface="Calibri" panose="020F0502020204030204" pitchFamily="34" charset="0"/>
                <a:cs typeface="Calibri" panose="020F0502020204030204" pitchFamily="34" charset="0"/>
                <a:hlinkClick r:id="rId5"/>
              </a:rPr>
              <a:t>kontakt@niedermaier-invest.de</a:t>
            </a:r>
            <a:br>
              <a:rPr lang="en-US" sz="900" kern="0" spc="150" dirty="0">
                <a:solidFill>
                  <a:schemeClr val="bg1"/>
                </a:solidFill>
                <a:latin typeface="Calibri" panose="020F0502020204030204" pitchFamily="34" charset="0"/>
                <a:ea typeface="Calibri" panose="020F0502020204030204" pitchFamily="34" charset="0"/>
                <a:cs typeface="Calibri" panose="020F0502020204030204" pitchFamily="34" charset="0"/>
              </a:rPr>
            </a:br>
            <a:r>
              <a:rPr lang="en-US" sz="900" kern="0" spc="150" dirty="0">
                <a:solidFill>
                  <a:schemeClr val="bg1"/>
                </a:solidFill>
                <a:latin typeface="Calibri" panose="020F0502020204030204" pitchFamily="34" charset="0"/>
                <a:ea typeface="Calibri" panose="020F0502020204030204" pitchFamily="34" charset="0"/>
                <a:cs typeface="Calibri" panose="020F0502020204030204" pitchFamily="34" charset="0"/>
                <a:hlinkClick r:id="rId6"/>
              </a:rPr>
              <a:t>www.niedermaier-invest.de</a:t>
            </a:r>
            <a:endParaRPr lang="en-US" sz="9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a:spLocks noGrp="1"/>
          </p:cNvSpPr>
          <p:nvPr>
            <p:ph type="body" idx="100" hasCustomPrompt="1"/>
          </p:nvPr>
        </p:nvSpPr>
        <p:spPr>
          <a:prstGeom prst="rect">
            <a:avLst/>
          </a:prstGeom>
          <a:noFill/>
          <a:ln/>
        </p:spPr>
        <p:txBody>
          <a:bodyPr wrap="square" lIns="0" tIns="0" rIns="0" bIns="0" rtlCol="0" anchor="ctr"/>
          <a:lstStyle/>
          <a:p>
            <a:pPr marL="0" indent="0" algn="l">
              <a:buNone/>
            </a:pPr>
            <a:r>
              <a:rPr lang="en-US" sz="1100" b="1" kern="0" spc="250" dirty="0">
                <a:solidFill>
                  <a:srgbClr val="85C3C2"/>
                </a:solidFill>
                <a:latin typeface="Calibri" pitchFamily="34" charset="0"/>
                <a:ea typeface="Calibri" pitchFamily="34" charset="-122"/>
                <a:cs typeface="Calibri" pitchFamily="34" charset="-120"/>
              </a:rPr>
              <a:t>LAGE &amp; STANDORT</a:t>
            </a:r>
            <a:endParaRPr lang="en-US" sz="1100" dirty="0"/>
          </a:p>
        </p:txBody>
      </p:sp>
      <p:sp>
        <p:nvSpPr>
          <p:cNvPr id="3" name="Text 0"/>
          <p:cNvSpPr>
            <a:spLocks noGrp="1"/>
          </p:cNvSpPr>
          <p:nvPr>
            <p:ph type="title" idx="101" hasCustomPrompt="1"/>
          </p:nvPr>
        </p:nvSpPr>
        <p:spPr>
          <a:prstGeom prst="rect">
            <a:avLst/>
          </a:prstGeom>
          <a:noFill/>
          <a:ln/>
        </p:spPr>
        <p:txBody>
          <a:bodyPr wrap="square" lIns="0" tIns="0" rIns="0" bIns="0" rtlCol="0" anchor="t"/>
          <a:lstStyle/>
          <a:p>
            <a:pPr marL="0" indent="0" algn="l">
              <a:buNone/>
            </a:pPr>
            <a:r>
              <a:rPr lang="en-US" sz="2700" b="1" dirty="0">
                <a:solidFill>
                  <a:srgbClr val="052A33"/>
                </a:solidFill>
                <a:latin typeface="Roboto" pitchFamily="34" charset="0"/>
                <a:ea typeface="Roboto" pitchFamily="34" charset="-122"/>
                <a:cs typeface="Roboto" pitchFamily="34" charset="-120"/>
              </a:rPr>
              <a:t>Die Lage</a:t>
            </a:r>
            <a:endParaRPr lang="en-US" sz="2700" dirty="0"/>
          </a:p>
        </p:txBody>
      </p:sp>
      <p:sp>
        <p:nvSpPr>
          <p:cNvPr id="25" name="Slide Number Placeholder 0"/>
          <p:cNvSpPr>
            <a:spLocks noGrp="1"/>
          </p:cNvSpPr>
          <p:nvPr>
            <p:ph type="sldNum" sz="quarter" idx="4294967295"/>
          </p:nvPr>
        </p:nvSpPr>
        <p:spPr>
          <a:prstGeom prst="rect">
            <a:avLst/>
          </a:prstGeom>
          <a:extLst>
            <a:ext uri="{C572A759-6A51-4108-AA02-DFA0A04FC94B}">
              <ma14:wrappingTextBoxFlag xmlns:ma14="http://schemas.microsoft.com/office/mac/drawingml/2011/main" xmlns="" val="0"/>
            </a:ext>
          </a:extLst>
        </p:spPr>
        <p:txBody>
          <a:bodyPr/>
          <a:lstStyle>
            <a:lvl1pPr>
              <a:defRPr sz="750">
                <a:solidFill>
                  <a:srgbClr val="052A33"/>
                </a:solidFill>
                <a:latin typeface="Calibri"/>
                <a:ea typeface="Calibri"/>
                <a:cs typeface="Calibri"/>
              </a:defRPr>
            </a:lvl1pPr>
          </a:lstStyle>
          <a:p>
            <a:pPr algn="r"/>
            <a:fld id="{F7021451-1387-4CA6-816F-3879F97B5CBC}" type="slidenum">
              <a:rPr lang="en-US" b="1">
                <a:solidFill>
                  <a:schemeClr val="bg1"/>
                </a:solidFill>
              </a:rPr>
              <a:t>4</a:t>
            </a:fld>
            <a:endParaRPr lang="en-US">
              <a:solidFill>
                <a:schemeClr val="bg1"/>
              </a:solidFill>
            </a:endParaRPr>
          </a:p>
        </p:txBody>
      </p:sp>
      <p:sp>
        <p:nvSpPr>
          <p:cNvPr id="4" name="Text 2"/>
          <p:cNvSpPr/>
          <p:nvPr/>
        </p:nvSpPr>
        <p:spPr>
          <a:xfrm>
            <a:off x="548640" y="1737360"/>
            <a:ext cx="3002752" cy="3924000"/>
          </a:xfrm>
          <a:prstGeom prst="rect">
            <a:avLst/>
          </a:prstGeom>
          <a:noFill/>
          <a:ln/>
        </p:spPr>
        <p:txBody>
          <a:bodyPr wrap="square" lIns="0" tIns="0" rIns="0" bIns="0" rtlCol="0" anchor="t"/>
          <a:lstStyle/>
          <a:p>
            <a:pPr marL="0" indent="0" algn="l">
              <a:lnSpc>
                <a:spcPct val="110000"/>
              </a:lnSpc>
              <a:spcAft>
                <a:spcPts val="300"/>
              </a:spcAft>
              <a:buNone/>
            </a:pPr>
            <a:r>
              <a:rPr lang="en-US" sz="1250" b="1" dirty="0">
                <a:solidFill>
                  <a:srgbClr val="052A33"/>
                </a:solidFill>
                <a:latin typeface="Roboto" pitchFamily="34" charset="0"/>
                <a:ea typeface="Roboto" pitchFamily="34" charset="-122"/>
                <a:cs typeface="Roboto" pitchFamily="34" charset="-120"/>
              </a:rPr>
              <a:t>Makrolage</a:t>
            </a:r>
            <a:endParaRPr lang="de-DE" sz="1000" dirty="0"/>
          </a:p>
          <a:p>
            <a:pPr marL="0" indent="0" algn="l">
              <a:lnSpc>
                <a:spcPct val="110000"/>
              </a:lnSpc>
              <a:spcAft>
                <a:spcPts val="300"/>
              </a:spcAft>
              <a:buNone/>
            </a:pPr>
            <a:r>
              <a:rPr lang="en-US" sz="1000" dirty="0">
                <a:solidFill>
                  <a:srgbClr val="2E3A3D"/>
                </a:solidFill>
                <a:latin typeface="Calibri" pitchFamily="34" charset="0"/>
                <a:ea typeface="Calibri" pitchFamily="34" charset="-122"/>
                <a:cs typeface="Calibri" pitchFamily="34" charset="-120"/>
              </a:rPr>
              <a:t>Egglham (ca. 2.350 Einwohner, Lkr. Rottal-Inn) liegt im niederbayerischen Wirtschaftsdreieck Passau – Deggendorf – Altötting/Burghausen. Den Standort fassen zwei Ost-West-Achsen ein: im Norden die A 3 (Regensburg – Passau – Linz), im Süden die A 94 (München – Pocking). Über die St 2109 und die B 388 sind beide in rund 35 Minuten erreichbar.</a:t>
            </a:r>
            <a:endParaRPr lang="de-DE" sz="1000" dirty="0"/>
          </a:p>
          <a:p>
            <a:pPr marL="0" indent="0" algn="l">
              <a:lnSpc>
                <a:spcPct val="110000"/>
              </a:lnSpc>
              <a:spcAft>
                <a:spcPts val="300"/>
              </a:spcAft>
              <a:buNone/>
            </a:pPr>
            <a:r>
              <a:rPr lang="en-US" sz="1000" dirty="0">
                <a:solidFill>
                  <a:srgbClr val="2E3A3D"/>
                </a:solidFill>
                <a:latin typeface="Calibri" pitchFamily="34" charset="0"/>
                <a:ea typeface="Calibri" pitchFamily="34" charset="-122"/>
                <a:cs typeface="Calibri" pitchFamily="34" charset="-120"/>
              </a:rPr>
              <a:t>Der Lückenschluss der A 94 zwischen Kirchham und Pocking (Verkehrsfreigabe vorauss. 2027) schafft eine durchgehende Autobahnverbindung Richtung München und verbessert die Westanbindung nochmals deutlich.</a:t>
            </a:r>
            <a:endParaRPr lang="de-DE" sz="1000" dirty="0"/>
          </a:p>
          <a:p>
            <a:pPr marL="0" indent="0" algn="l">
              <a:lnSpc>
                <a:spcPct val="110000"/>
              </a:lnSpc>
              <a:spcAft>
                <a:spcPts val="300"/>
              </a:spcAft>
              <a:buNone/>
            </a:pPr>
            <a:endParaRPr lang="de-DE" sz="1000" dirty="0"/>
          </a:p>
          <a:p>
            <a:pPr marL="0" indent="0" algn="l">
              <a:lnSpc>
                <a:spcPct val="110000"/>
              </a:lnSpc>
              <a:spcAft>
                <a:spcPts val="300"/>
              </a:spcAft>
              <a:buNone/>
            </a:pPr>
            <a:r>
              <a:rPr lang="en-US" sz="1250" b="1" dirty="0">
                <a:solidFill>
                  <a:srgbClr val="052A33"/>
                </a:solidFill>
                <a:latin typeface="Roboto" pitchFamily="34" charset="0"/>
                <a:ea typeface="Roboto" pitchFamily="34" charset="-122"/>
                <a:cs typeface="Roboto" pitchFamily="34" charset="-120"/>
              </a:rPr>
              <a:t>Mikrolage</a:t>
            </a:r>
            <a:endParaRPr lang="de-DE" sz="1000" dirty="0"/>
          </a:p>
          <a:p>
            <a:pPr marL="0" indent="0" algn="l">
              <a:lnSpc>
                <a:spcPct val="110000"/>
              </a:lnSpc>
              <a:spcAft>
                <a:spcPts val="300"/>
              </a:spcAft>
              <a:buNone/>
            </a:pPr>
            <a:r>
              <a:rPr lang="en-US" sz="1000" dirty="0">
                <a:solidFill>
                  <a:srgbClr val="2E3A3D"/>
                </a:solidFill>
                <a:latin typeface="Calibri" pitchFamily="34" charset="0"/>
                <a:ea typeface="Calibri" pitchFamily="34" charset="-122"/>
                <a:cs typeface="Calibri" pitchFamily="34" charset="-120"/>
              </a:rPr>
              <a:t>Gewerbliche Alleinlage an der Amshamer Straße, unmittelbar an der St 2109 (Egglham – Aidenbach). Großzügige, eingefriedete Außenflächen ohne angrenzende Wohnbebauung – Lkw-Verkehr, Mehrschichtbetrieb und Außenlagerung sind ohne Nachbarschaftskonflikte möglich. Ortsmitte ca. 1 km.</a:t>
            </a:r>
            <a:endParaRPr lang="de-DE" sz="1000" dirty="0"/>
          </a:p>
        </p:txBody>
      </p:sp>
      <p:sp>
        <p:nvSpPr>
          <p:cNvPr id="5014" name="Text 2"/>
          <p:cNvSpPr/>
          <p:nvPr/>
        </p:nvSpPr>
        <p:spPr>
          <a:xfrm>
            <a:off x="4008240" y="5902560"/>
            <a:ext cx="3002400" cy="3491999"/>
          </a:xfrm>
          <a:prstGeom prst="rect">
            <a:avLst/>
          </a:prstGeom>
          <a:noFill/>
          <a:ln/>
        </p:spPr>
        <p:txBody>
          <a:bodyPr wrap="square" lIns="0" tIns="0" rIns="0" bIns="0" rtlCol="0" anchor="t"/>
          <a:lstStyle/>
          <a:p>
            <a:pPr marL="0" indent="0" algn="l">
              <a:lnSpc>
                <a:spcPct val="108000"/>
              </a:lnSpc>
              <a:spcAft>
                <a:spcPts val="300"/>
              </a:spcAft>
              <a:buNone/>
            </a:pPr>
            <a:r>
              <a:rPr lang="en-US" sz="850" b="1" dirty="0">
                <a:solidFill>
                  <a:srgbClr val="052A33"/>
                </a:solidFill>
                <a:latin typeface="Roboto" pitchFamily="34" charset="0"/>
                <a:ea typeface="Roboto" pitchFamily="34" charset="-122"/>
                <a:cs typeface="Roboto" pitchFamily="34" charset="-120"/>
              </a:rPr>
              <a:t>BMW Group Werk Dingolfing · 60 km  </a:t>
            </a:r>
            <a:r>
              <a:rPr lang="en-US" sz="850" dirty="0">
                <a:solidFill>
                  <a:srgbClr val="2E3A3D"/>
                </a:solidFill>
                <a:latin typeface="Calibri" pitchFamily="34" charset="0"/>
                <a:ea typeface="Calibri" pitchFamily="34" charset="-122"/>
                <a:cs typeface="Calibri" pitchFamily="34" charset="-120"/>
              </a:rPr>
              <a:t>über 18.000 Mitarbeitende, rd. 280.000 Fahrzeuge (2025), größtes europäisches BMW-Werk und Zentrum der weltweiten Ersatzteillogistik des Konzerns.</a:t>
            </a:r>
            <a:endParaRPr lang="de-DE" sz="850"/>
          </a:p>
          <a:p>
            <a:pPr marL="0" indent="0" algn="l">
              <a:lnSpc>
                <a:spcPct val="108000"/>
              </a:lnSpc>
              <a:spcAft>
                <a:spcPts val="300"/>
              </a:spcAft>
              <a:buNone/>
            </a:pPr>
            <a:r>
              <a:rPr lang="en-US" sz="850" b="1" dirty="0">
                <a:solidFill>
                  <a:srgbClr val="052A33"/>
                </a:solidFill>
                <a:latin typeface="Roboto" pitchFamily="34" charset="0"/>
                <a:ea typeface="Roboto" pitchFamily="34" charset="-122"/>
                <a:cs typeface="Roboto" pitchFamily="34" charset="-120"/>
              </a:rPr>
              <a:t>Lindner Group Arnstorf · 27 km  </a:t>
            </a:r>
            <a:r>
              <a:rPr lang="en-US" sz="850" dirty="0">
                <a:solidFill>
                  <a:srgbClr val="2E3A3D"/>
                </a:solidFill>
                <a:latin typeface="Calibri" pitchFamily="34" charset="0"/>
                <a:ea typeface="Calibri" pitchFamily="34" charset="-122"/>
                <a:cs typeface="Calibri" pitchFamily="34" charset="-120"/>
              </a:rPr>
              <a:t>Ausbau, Fassade, Isoliertechnik; rd. 8.000 Mitarbeitende, ca. 1,3 Mrd. € Umsatz.</a:t>
            </a:r>
            <a:endParaRPr lang="de-DE" sz="850"/>
          </a:p>
          <a:p>
            <a:pPr marL="0" indent="0" algn="l">
              <a:lnSpc>
                <a:spcPct val="108000"/>
              </a:lnSpc>
              <a:spcAft>
                <a:spcPts val="300"/>
              </a:spcAft>
              <a:buNone/>
            </a:pPr>
            <a:r>
              <a:rPr lang="en-US" sz="850" b="1" dirty="0">
                <a:solidFill>
                  <a:srgbClr val="052A33"/>
                </a:solidFill>
                <a:latin typeface="Roboto" pitchFamily="34" charset="0"/>
                <a:ea typeface="Roboto" pitchFamily="34" charset="-122"/>
                <a:cs typeface="Roboto" pitchFamily="34" charset="-120"/>
              </a:rPr>
              <a:t>Wolf System Osterhofen · 31 km  </a:t>
            </a:r>
            <a:r>
              <a:rPr lang="en-US" sz="850" dirty="0">
                <a:solidFill>
                  <a:srgbClr val="2E3A3D"/>
                </a:solidFill>
                <a:latin typeface="Calibri" pitchFamily="34" charset="0"/>
                <a:ea typeface="Calibri" pitchFamily="34" charset="-122"/>
                <a:cs typeface="Calibri" pitchFamily="34" charset="-120"/>
              </a:rPr>
              <a:t>Industrie-, Gewerbe- und Stahlbau, ca. 1.350 Mitarbeitende.</a:t>
            </a:r>
            <a:endParaRPr lang="de-DE" sz="850"/>
          </a:p>
          <a:p>
            <a:pPr marL="0" indent="0" algn="l">
              <a:lnSpc>
                <a:spcPct val="108000"/>
              </a:lnSpc>
              <a:spcAft>
                <a:spcPts val="300"/>
              </a:spcAft>
              <a:buNone/>
            </a:pPr>
            <a:r>
              <a:rPr lang="en-US" sz="850" b="1" dirty="0">
                <a:solidFill>
                  <a:srgbClr val="052A33"/>
                </a:solidFill>
                <a:latin typeface="Roboto" pitchFamily="34" charset="0"/>
                <a:ea typeface="Roboto" pitchFamily="34" charset="-122"/>
                <a:cs typeface="Roboto" pitchFamily="34" charset="-120"/>
              </a:rPr>
              <a:t>Passau · 38 km  </a:t>
            </a:r>
            <a:r>
              <a:rPr lang="en-US" sz="850" dirty="0">
                <a:solidFill>
                  <a:srgbClr val="2E3A3D"/>
                </a:solidFill>
                <a:latin typeface="Calibri" pitchFamily="34" charset="0"/>
                <a:ea typeface="Calibri" pitchFamily="34" charset="-122"/>
                <a:cs typeface="Calibri" pitchFamily="34" charset="-120"/>
              </a:rPr>
              <a:t>Universitätsstadt mit rd. 53.000 Einwohnern; ZF Friedrichshafen, Fielmann-Logistik, Klinikum, Universität, Donauhafen.</a:t>
            </a:r>
            <a:endParaRPr lang="de-DE" sz="850"/>
          </a:p>
          <a:p>
            <a:pPr marL="0" indent="0" algn="l">
              <a:lnSpc>
                <a:spcPct val="108000"/>
              </a:lnSpc>
              <a:spcAft>
                <a:spcPts val="300"/>
              </a:spcAft>
              <a:buNone/>
            </a:pPr>
            <a:r>
              <a:rPr lang="en-US" sz="850" b="1" dirty="0">
                <a:solidFill>
                  <a:srgbClr val="052A33"/>
                </a:solidFill>
                <a:latin typeface="Roboto" pitchFamily="34" charset="0"/>
                <a:ea typeface="Roboto" pitchFamily="34" charset="-122"/>
                <a:cs typeface="Roboto" pitchFamily="34" charset="-120"/>
              </a:rPr>
              <a:t>Hafen Deggendorf · 44 km  </a:t>
            </a:r>
            <a:r>
              <a:rPr lang="en-US" sz="850" dirty="0">
                <a:solidFill>
                  <a:srgbClr val="2E3A3D"/>
                </a:solidFill>
                <a:latin typeface="Calibri" pitchFamily="34" charset="0"/>
                <a:ea typeface="Calibri" pitchFamily="34" charset="-122"/>
                <a:cs typeface="Calibri" pitchFamily="34" charset="-120"/>
              </a:rPr>
              <a:t>Trimodal (Schiff · Bahn · Lkw), ca. 1.300 m Kailänge, 2 km zum AK Deggendorf (A 3 / A 92); Technische Hochschule.</a:t>
            </a:r>
            <a:endParaRPr lang="de-DE" sz="850"/>
          </a:p>
          <a:p>
            <a:pPr marL="0" indent="0" algn="l">
              <a:lnSpc>
                <a:spcPct val="108000"/>
              </a:lnSpc>
              <a:spcAft>
                <a:spcPts val="300"/>
              </a:spcAft>
              <a:buNone/>
            </a:pPr>
            <a:r>
              <a:rPr lang="en-US" sz="850" b="1" dirty="0">
                <a:solidFill>
                  <a:srgbClr val="052A33"/>
                </a:solidFill>
                <a:latin typeface="Roboto" pitchFamily="34" charset="0"/>
                <a:ea typeface="Roboto" pitchFamily="34" charset="-122"/>
                <a:cs typeface="Roboto" pitchFamily="34" charset="-120"/>
              </a:rPr>
              <a:t>ChemDelta Bavaria, Burghausen / Altötting · 59 km  </a:t>
            </a:r>
            <a:r>
              <a:rPr lang="en-US" sz="850" dirty="0">
                <a:solidFill>
                  <a:srgbClr val="2E3A3D"/>
                </a:solidFill>
                <a:latin typeface="Calibri" pitchFamily="34" charset="0"/>
                <a:ea typeface="Calibri" pitchFamily="34" charset="-122"/>
                <a:cs typeface="Calibri" pitchFamily="34" charset="-120"/>
              </a:rPr>
              <a:t>18 Chemie- und Energieunternehmen, größter Chemieverbund Bayerns.</a:t>
            </a:r>
            <a:endParaRPr lang="de-DE" sz="850"/>
          </a:p>
          <a:p>
            <a:pPr marL="0" indent="0" algn="l">
              <a:lnSpc>
                <a:spcPct val="108000"/>
              </a:lnSpc>
              <a:spcAft>
                <a:spcPts val="300"/>
              </a:spcAft>
              <a:buNone/>
            </a:pPr>
            <a:r>
              <a:rPr lang="en-US" sz="850" b="1" dirty="0">
                <a:solidFill>
                  <a:srgbClr val="052A33"/>
                </a:solidFill>
                <a:latin typeface="Roboto" pitchFamily="34" charset="0"/>
                <a:ea typeface="Roboto" pitchFamily="34" charset="-122"/>
                <a:cs typeface="Roboto" pitchFamily="34" charset="-120"/>
              </a:rPr>
              <a:t>Regionales Umfeld  </a:t>
            </a:r>
            <a:r>
              <a:rPr lang="en-US" sz="850" dirty="0">
                <a:solidFill>
                  <a:srgbClr val="2E3A3D"/>
                </a:solidFill>
                <a:latin typeface="Calibri" pitchFamily="34" charset="0"/>
                <a:ea typeface="Calibri" pitchFamily="34" charset="-122"/>
                <a:cs typeface="Calibri" pitchFamily="34" charset="-120"/>
              </a:rPr>
              <a:t>Automotive-, Holz- und Fertigbau-, Lebensmittel- und Elektrotechnik-Zulieferer in Pfarrkirchen, Eggenfelden und Vilshofen. Arbeitslosenquote Lkr. Rottal-Inn 3,4 % (Juli 2026).</a:t>
            </a:r>
            <a:endParaRPr lang="de-DE" sz="850"/>
          </a:p>
        </p:txBody>
      </p:sp>
      <p:sp>
        <p:nvSpPr>
          <p:cNvPr id="5" name="Text 3"/>
          <p:cNvSpPr/>
          <p:nvPr/>
        </p:nvSpPr>
        <p:spPr>
          <a:xfrm>
            <a:off x="548640" y="5724000"/>
            <a:ext cx="3002752" cy="274320"/>
          </a:xfrm>
          <a:prstGeom prst="rect">
            <a:avLst/>
          </a:prstGeom>
          <a:noFill/>
          <a:ln/>
        </p:spPr>
        <p:txBody>
          <a:bodyPr wrap="square" lIns="0" tIns="0" rIns="0" bIns="0" rtlCol="0" anchor="ctr"/>
          <a:lstStyle/>
          <a:p>
            <a:pPr marL="0" indent="0">
              <a:buNone/>
            </a:pPr>
            <a:r>
              <a:rPr lang="en-US" sz="1050" b="1" kern="0" spc="200" dirty="0">
                <a:solidFill>
                  <a:srgbClr val="85C3C2"/>
                </a:solidFill>
                <a:latin typeface="Calibri" pitchFamily="34" charset="0"/>
                <a:ea typeface="Calibri" pitchFamily="34" charset="-122"/>
                <a:cs typeface="Calibri" pitchFamily="34" charset="-120"/>
              </a:rPr>
              <a:t>VERKEHRSANBINDUNG</a:t>
            </a:r>
            <a:endParaRPr lang="en-US" sz="1050" dirty="0"/>
          </a:p>
        </p:txBody>
      </p:sp>
      <p:sp>
        <p:nvSpPr>
          <p:cNvPr id="5013" name="Text 3"/>
          <p:cNvSpPr/>
          <p:nvPr/>
        </p:nvSpPr>
        <p:spPr>
          <a:xfrm>
            <a:off x="4008240" y="5616000"/>
            <a:ext cx="3002400" cy="274320"/>
          </a:xfrm>
          <a:prstGeom prst="rect">
            <a:avLst/>
          </a:prstGeom>
          <a:noFill/>
          <a:ln/>
        </p:spPr>
        <p:txBody>
          <a:bodyPr wrap="square" lIns="0" tIns="0" rIns="0" bIns="0" rtlCol="0" anchor="ctr"/>
          <a:lstStyle/>
          <a:p>
            <a:pPr marL="0" indent="0">
              <a:buNone/>
            </a:pPr>
            <a:r>
              <a:rPr lang="en-US" sz="900" b="1" kern="0" spc="200" dirty="0">
                <a:solidFill>
                  <a:srgbClr val="85C3C2"/>
                </a:solidFill>
                <a:latin typeface="Calibri" pitchFamily="34" charset="0"/>
                <a:ea typeface="Calibri" pitchFamily="34" charset="-122"/>
                <a:cs typeface="Calibri" pitchFamily="34" charset="-120"/>
              </a:rPr>
              <a:t>WIRTSCHAFTSRAUM IM UMKREIS 30–60 KM</a:t>
            </a:r>
            <a:endParaRPr lang="en-US" sz="1050" dirty="0"/>
          </a:p>
        </p:txBody>
      </p:sp>
      <p:sp>
        <p:nvSpPr>
          <p:cNvPr id="5012" name="Text 3"/>
          <p:cNvSpPr/>
          <p:nvPr/>
        </p:nvSpPr>
        <p:spPr>
          <a:xfrm>
            <a:off x="4008240" y="5310001"/>
            <a:ext cx="3002400" cy="274320"/>
          </a:xfrm>
          <a:prstGeom prst="rect">
            <a:avLst/>
          </a:prstGeom>
          <a:noFill/>
          <a:ln/>
        </p:spPr>
        <p:txBody>
          <a:bodyPr wrap="square" lIns="0" tIns="0" rIns="0" bIns="0" rtlCol="0" anchor="ctr"/>
          <a:lstStyle/>
          <a:p>
            <a:pPr marL="0" indent="0">
              <a:buNone/>
            </a:pPr>
            <a:r>
              <a:rPr lang="en-US" sz="700" b="1" kern="0" spc="200" dirty="0">
                <a:solidFill>
                  <a:srgbClr val="85C3C2"/>
                </a:solidFill>
                <a:latin typeface="Calibri" pitchFamily="34" charset="0"/>
                <a:ea typeface="Calibri" pitchFamily="34" charset="-122"/>
                <a:cs typeface="Calibri" pitchFamily="34" charset="-120"/>
              </a:rPr>
              <a:t>MAKROLAGE  ·  RADIUS 30 / 50 KM</a:t>
            </a:r>
            <a:endParaRPr lang="en-US" sz="1050" dirty="0"/>
          </a:p>
        </p:txBody>
      </p:sp>
      <p:sp>
        <p:nvSpPr>
          <p:cNvPr id="6" name="Shape 4"/>
          <p:cNvSpPr/>
          <p:nvPr/>
        </p:nvSpPr>
        <p:spPr>
          <a:xfrm>
            <a:off x="548640" y="6048000"/>
            <a:ext cx="3002752" cy="396000"/>
          </a:xfrm>
          <a:prstGeom prst="roundRect">
            <a:avLst>
              <a:gd name="adj" fmla="val 50000"/>
            </a:avLst>
          </a:prstGeom>
          <a:solidFill>
            <a:srgbClr val="F1F5F6"/>
          </a:solidFill>
          <a:ln/>
        </p:spPr>
        <p:txBody>
          <a:bodyPr/>
          <a:lstStyle/>
          <a:p>
            <a:endParaRPr lang="de-DE"/>
          </a:p>
        </p:txBody>
      </p:sp>
      <p:sp>
        <p:nvSpPr>
          <p:cNvPr id="5009" name="Shape 4"/>
          <p:cNvSpPr/>
          <p:nvPr/>
        </p:nvSpPr>
        <p:spPr>
          <a:xfrm>
            <a:off x="548640" y="8971200"/>
            <a:ext cx="3002752" cy="396000"/>
          </a:xfrm>
          <a:prstGeom prst="roundRect">
            <a:avLst>
              <a:gd name="adj" fmla="val 50000"/>
            </a:avLst>
          </a:prstGeom>
          <a:solidFill>
            <a:srgbClr val="F1F5F6"/>
          </a:solidFill>
          <a:ln/>
        </p:spPr>
        <p:txBody>
          <a:bodyPr/>
          <a:lstStyle/>
          <a:p>
            <a:endParaRPr lang="de-DE"/>
          </a:p>
        </p:txBody>
      </p:sp>
      <p:sp>
        <p:nvSpPr>
          <p:cNvPr id="5006" name="Shape 4"/>
          <p:cNvSpPr/>
          <p:nvPr/>
        </p:nvSpPr>
        <p:spPr>
          <a:xfrm>
            <a:off x="548640" y="8553599"/>
            <a:ext cx="3002752" cy="396000"/>
          </a:xfrm>
          <a:prstGeom prst="roundRect">
            <a:avLst>
              <a:gd name="adj" fmla="val 50000"/>
            </a:avLst>
          </a:prstGeom>
          <a:solidFill>
            <a:srgbClr val="F1F5F6"/>
          </a:solidFill>
          <a:ln/>
        </p:spPr>
        <p:txBody>
          <a:bodyPr/>
          <a:lstStyle/>
          <a:p>
            <a:endParaRPr lang="de-DE"/>
          </a:p>
        </p:txBody>
      </p:sp>
      <p:sp>
        <p:nvSpPr>
          <p:cNvPr id="5003" name="Shape 4"/>
          <p:cNvSpPr/>
          <p:nvPr/>
        </p:nvSpPr>
        <p:spPr>
          <a:xfrm>
            <a:off x="548640" y="8136000"/>
            <a:ext cx="3002752" cy="396000"/>
          </a:xfrm>
          <a:prstGeom prst="roundRect">
            <a:avLst>
              <a:gd name="adj" fmla="val 50000"/>
            </a:avLst>
          </a:prstGeom>
          <a:solidFill>
            <a:srgbClr val="F1F5F6"/>
          </a:solidFill>
          <a:ln/>
        </p:spPr>
        <p:txBody>
          <a:bodyPr/>
          <a:lstStyle/>
          <a:p>
            <a:endParaRPr lang="de-DE"/>
          </a:p>
        </p:txBody>
      </p:sp>
      <p:sp>
        <p:nvSpPr>
          <p:cNvPr id="5000" name="Shape 4"/>
          <p:cNvSpPr/>
          <p:nvPr/>
        </p:nvSpPr>
        <p:spPr>
          <a:xfrm>
            <a:off x="548640" y="7718400"/>
            <a:ext cx="3002752" cy="396000"/>
          </a:xfrm>
          <a:prstGeom prst="roundRect">
            <a:avLst>
              <a:gd name="adj" fmla="val 50000"/>
            </a:avLst>
          </a:prstGeom>
          <a:solidFill>
            <a:srgbClr val="F1F5F6"/>
          </a:solidFill>
          <a:ln/>
        </p:spPr>
        <p:txBody>
          <a:bodyPr/>
          <a:lstStyle/>
          <a:p>
            <a:endParaRPr lang="de-DE"/>
          </a:p>
        </p:txBody>
      </p:sp>
      <p:pic>
        <p:nvPicPr>
          <p:cNvPr id="7" name="Image 0" descr="preencoded.png"/>
          <p:cNvPicPr>
            <a:picLocks noChangeAspect="1"/>
          </p:cNvPicPr>
          <p:nvPr/>
        </p:nvPicPr>
        <p:blipFill>
          <a:blip r:embed="rId3"/>
          <a:stretch>
            <a:fillRect/>
          </a:stretch>
        </p:blipFill>
        <p:spPr>
          <a:xfrm>
            <a:off x="713232" y="6148800"/>
            <a:ext cx="219456" cy="219456"/>
          </a:xfrm>
          <a:prstGeom prst="rect">
            <a:avLst/>
          </a:prstGeom>
        </p:spPr>
      </p:pic>
      <p:pic>
        <p:nvPicPr>
          <p:cNvPr id="5010" name="Image 0" descr="preencoded.png"/>
          <p:cNvPicPr>
            <a:picLocks noChangeAspect="1"/>
          </p:cNvPicPr>
          <p:nvPr/>
        </p:nvPicPr>
        <p:blipFill>
          <a:blip r:embed="rId3"/>
          <a:stretch>
            <a:fillRect/>
          </a:stretch>
        </p:blipFill>
        <p:spPr>
          <a:xfrm>
            <a:off x="713232" y="9072000"/>
            <a:ext cx="219456" cy="219456"/>
          </a:xfrm>
          <a:prstGeom prst="rect">
            <a:avLst/>
          </a:prstGeom>
        </p:spPr>
      </p:pic>
      <p:pic>
        <p:nvPicPr>
          <p:cNvPr id="5007" name="Image 0" descr="preencoded.png"/>
          <p:cNvPicPr>
            <a:picLocks noChangeAspect="1"/>
          </p:cNvPicPr>
          <p:nvPr/>
        </p:nvPicPr>
        <p:blipFill>
          <a:blip r:embed="rId3"/>
          <a:stretch>
            <a:fillRect/>
          </a:stretch>
        </p:blipFill>
        <p:spPr>
          <a:xfrm>
            <a:off x="713232" y="8654399"/>
            <a:ext cx="219456" cy="219456"/>
          </a:xfrm>
          <a:prstGeom prst="rect">
            <a:avLst/>
          </a:prstGeom>
        </p:spPr>
      </p:pic>
      <p:pic>
        <p:nvPicPr>
          <p:cNvPr id="5004" name="Image 0" descr="preencoded.png"/>
          <p:cNvPicPr>
            <a:picLocks noChangeAspect="1"/>
          </p:cNvPicPr>
          <p:nvPr/>
        </p:nvPicPr>
        <p:blipFill>
          <a:blip r:embed="rId3"/>
          <a:stretch>
            <a:fillRect/>
          </a:stretch>
        </p:blipFill>
        <p:spPr>
          <a:xfrm>
            <a:off x="713232" y="8236800"/>
            <a:ext cx="219456" cy="219456"/>
          </a:xfrm>
          <a:prstGeom prst="rect">
            <a:avLst/>
          </a:prstGeom>
        </p:spPr>
      </p:pic>
      <p:pic>
        <p:nvPicPr>
          <p:cNvPr id="5001" name="Image 0" descr="preencoded.png"/>
          <p:cNvPicPr>
            <a:picLocks noChangeAspect="1"/>
          </p:cNvPicPr>
          <p:nvPr/>
        </p:nvPicPr>
        <p:blipFill>
          <a:blip r:embed="rId3"/>
          <a:stretch>
            <a:fillRect/>
          </a:stretch>
        </p:blipFill>
        <p:spPr>
          <a:xfrm>
            <a:off x="713232" y="7819200"/>
            <a:ext cx="219456" cy="219456"/>
          </a:xfrm>
          <a:prstGeom prst="rect">
            <a:avLst/>
          </a:prstGeom>
        </p:spPr>
      </p:pic>
      <p:sp>
        <p:nvSpPr>
          <p:cNvPr id="8" name="Text 5"/>
          <p:cNvSpPr/>
          <p:nvPr/>
        </p:nvSpPr>
        <p:spPr>
          <a:xfrm>
            <a:off x="1051560" y="6048000"/>
            <a:ext cx="2484000" cy="396000"/>
          </a:xfrm>
          <a:prstGeom prst="rect">
            <a:avLst/>
          </a:prstGeom>
          <a:noFill/>
          <a:ln/>
        </p:spPr>
        <p:txBody>
          <a:bodyPr wrap="square" lIns="0" tIns="0" rIns="0" bIns="0" rtlCol="0" anchor="ctr"/>
          <a:lstStyle/>
          <a:p>
            <a:pPr marL="0" indent="0">
              <a:buNone/>
            </a:pPr>
            <a:r>
              <a:rPr lang="en-US" sz="950" dirty="0">
                <a:solidFill>
                  <a:srgbClr val="2E3A3D"/>
                </a:solidFill>
                <a:latin typeface="Calibri" pitchFamily="34" charset="0"/>
                <a:ea typeface="Calibri" pitchFamily="34" charset="-122"/>
                <a:cs typeface="Calibri" pitchFamily="34" charset="-120"/>
              </a:rPr>
              <a:t>A 3 · AS Garham/Vilshofen – 27 km / 35 Min.</a:t>
            </a:r>
            <a:endParaRPr lang="en-US" sz="1200" dirty="0"/>
          </a:p>
        </p:txBody>
      </p:sp>
      <p:sp>
        <p:nvSpPr>
          <p:cNvPr id="5011" name="Text 5"/>
          <p:cNvSpPr/>
          <p:nvPr/>
        </p:nvSpPr>
        <p:spPr>
          <a:xfrm>
            <a:off x="1051560" y="8971200"/>
            <a:ext cx="2484000" cy="396000"/>
          </a:xfrm>
          <a:prstGeom prst="rect">
            <a:avLst/>
          </a:prstGeom>
          <a:noFill/>
          <a:ln/>
        </p:spPr>
        <p:txBody>
          <a:bodyPr wrap="square" lIns="0" tIns="0" rIns="0" bIns="0" rtlCol="0" anchor="ctr"/>
          <a:lstStyle/>
          <a:p>
            <a:pPr marL="0" indent="0">
              <a:buNone/>
            </a:pPr>
            <a:r>
              <a:rPr lang="en-US" sz="950" dirty="0">
                <a:solidFill>
                  <a:srgbClr val="2E3A3D"/>
                </a:solidFill>
                <a:latin typeface="Calibri" pitchFamily="34" charset="0"/>
                <a:ea typeface="Calibri" pitchFamily="34" charset="-122"/>
                <a:cs typeface="Calibri" pitchFamily="34" charset="-120"/>
              </a:rPr>
              <a:t>Flughafen München – 129 km / 1:45 h</a:t>
            </a:r>
            <a:endParaRPr lang="en-US" sz="1200" dirty="0"/>
          </a:p>
        </p:txBody>
      </p:sp>
      <p:sp>
        <p:nvSpPr>
          <p:cNvPr id="5008" name="Text 5"/>
          <p:cNvSpPr/>
          <p:nvPr/>
        </p:nvSpPr>
        <p:spPr>
          <a:xfrm>
            <a:off x="1051560" y="8553599"/>
            <a:ext cx="2484000" cy="396000"/>
          </a:xfrm>
          <a:prstGeom prst="rect">
            <a:avLst/>
          </a:prstGeom>
          <a:noFill/>
          <a:ln/>
        </p:spPr>
        <p:txBody>
          <a:bodyPr wrap="square" lIns="0" tIns="0" rIns="0" bIns="0" rtlCol="0" anchor="ctr"/>
          <a:lstStyle/>
          <a:p>
            <a:pPr marL="0" indent="0">
              <a:buNone/>
            </a:pPr>
            <a:r>
              <a:rPr lang="en-US" sz="950" dirty="0">
                <a:solidFill>
                  <a:srgbClr val="2E3A3D"/>
                </a:solidFill>
                <a:latin typeface="Calibri" pitchFamily="34" charset="0"/>
                <a:ea typeface="Calibri" pitchFamily="34" charset="-122"/>
                <a:cs typeface="Calibri" pitchFamily="34" charset="-120"/>
              </a:rPr>
              <a:t>Passau Hbf / Donauhafen – 38 km / 40 Min.</a:t>
            </a:r>
            <a:endParaRPr lang="en-US" sz="1200" dirty="0"/>
          </a:p>
        </p:txBody>
      </p:sp>
      <p:sp>
        <p:nvSpPr>
          <p:cNvPr id="5005" name="Text 5"/>
          <p:cNvSpPr/>
          <p:nvPr/>
        </p:nvSpPr>
        <p:spPr>
          <a:xfrm>
            <a:off x="1051560" y="8136000"/>
            <a:ext cx="2484000" cy="396000"/>
          </a:xfrm>
          <a:prstGeom prst="rect">
            <a:avLst/>
          </a:prstGeom>
          <a:noFill/>
          <a:ln/>
        </p:spPr>
        <p:txBody>
          <a:bodyPr wrap="square" lIns="0" tIns="0" rIns="0" bIns="0" rtlCol="0" anchor="ctr"/>
          <a:lstStyle/>
          <a:p>
            <a:pPr marL="0" indent="0">
              <a:buNone/>
            </a:pPr>
            <a:r>
              <a:rPr lang="en-US" sz="950" dirty="0">
                <a:solidFill>
                  <a:srgbClr val="2E3A3D"/>
                </a:solidFill>
                <a:latin typeface="Calibri" pitchFamily="34" charset="0"/>
                <a:ea typeface="Calibri" pitchFamily="34" charset="-122"/>
                <a:cs typeface="Calibri" pitchFamily="34" charset="-120"/>
              </a:rPr>
              <a:t>Pfarrkirchen (Kreisstadt) – 21 km / 29 Min.</a:t>
            </a:r>
            <a:endParaRPr lang="en-US" sz="1200" dirty="0"/>
          </a:p>
        </p:txBody>
      </p:sp>
      <p:sp>
        <p:nvSpPr>
          <p:cNvPr id="5002" name="Text 5"/>
          <p:cNvSpPr/>
          <p:nvPr/>
        </p:nvSpPr>
        <p:spPr>
          <a:xfrm>
            <a:off x="1051560" y="7718400"/>
            <a:ext cx="2484000" cy="396000"/>
          </a:xfrm>
          <a:prstGeom prst="rect">
            <a:avLst/>
          </a:prstGeom>
          <a:noFill/>
          <a:ln/>
        </p:spPr>
        <p:txBody>
          <a:bodyPr wrap="square" lIns="0" tIns="0" rIns="0" bIns="0" rtlCol="0" anchor="ctr"/>
          <a:lstStyle/>
          <a:p>
            <a:pPr marL="0" indent="0">
              <a:buNone/>
            </a:pPr>
            <a:r>
              <a:rPr lang="en-US" sz="950" dirty="0">
                <a:solidFill>
                  <a:srgbClr val="2E3A3D"/>
                </a:solidFill>
                <a:latin typeface="Calibri" pitchFamily="34" charset="0"/>
                <a:ea typeface="Calibri" pitchFamily="34" charset="-122"/>
                <a:cs typeface="Calibri" pitchFamily="34" charset="-120"/>
              </a:rPr>
              <a:t>Vilshofen a. d. Donau – 18 km / 23 Min.</a:t>
            </a:r>
            <a:endParaRPr lang="en-US" sz="1200" dirty="0"/>
          </a:p>
        </p:txBody>
      </p:sp>
      <p:sp>
        <p:nvSpPr>
          <p:cNvPr id="9" name="Shape 6"/>
          <p:cNvSpPr/>
          <p:nvPr/>
        </p:nvSpPr>
        <p:spPr>
          <a:xfrm>
            <a:off x="548640" y="6465600"/>
            <a:ext cx="3002752" cy="396000"/>
          </a:xfrm>
          <a:prstGeom prst="roundRect">
            <a:avLst>
              <a:gd name="adj" fmla="val 50000"/>
            </a:avLst>
          </a:prstGeom>
          <a:solidFill>
            <a:srgbClr val="F1F5F6"/>
          </a:solidFill>
          <a:ln/>
        </p:spPr>
        <p:txBody>
          <a:bodyPr/>
          <a:lstStyle/>
          <a:p>
            <a:endParaRPr lang="de-DE"/>
          </a:p>
        </p:txBody>
      </p:sp>
      <p:pic>
        <p:nvPicPr>
          <p:cNvPr id="10" name="Image 1" descr="preencoded.png"/>
          <p:cNvPicPr>
            <a:picLocks noChangeAspect="1"/>
          </p:cNvPicPr>
          <p:nvPr/>
        </p:nvPicPr>
        <p:blipFill>
          <a:blip r:embed="rId3"/>
          <a:stretch>
            <a:fillRect/>
          </a:stretch>
        </p:blipFill>
        <p:spPr>
          <a:xfrm>
            <a:off x="713232" y="6566400"/>
            <a:ext cx="219456" cy="219456"/>
          </a:xfrm>
          <a:prstGeom prst="rect">
            <a:avLst/>
          </a:prstGeom>
        </p:spPr>
      </p:pic>
      <p:sp>
        <p:nvSpPr>
          <p:cNvPr id="11" name="Text 7"/>
          <p:cNvSpPr/>
          <p:nvPr/>
        </p:nvSpPr>
        <p:spPr>
          <a:xfrm>
            <a:off x="1051560" y="6465600"/>
            <a:ext cx="2484000" cy="396000"/>
          </a:xfrm>
          <a:prstGeom prst="rect">
            <a:avLst/>
          </a:prstGeom>
          <a:noFill/>
          <a:ln/>
        </p:spPr>
        <p:txBody>
          <a:bodyPr wrap="square" lIns="0" tIns="0" rIns="0" bIns="0" rtlCol="0" anchor="ctr"/>
          <a:lstStyle/>
          <a:p>
            <a:pPr marL="0" indent="0">
              <a:buNone/>
            </a:pPr>
            <a:r>
              <a:rPr lang="en-US" sz="950" dirty="0">
                <a:solidFill>
                  <a:srgbClr val="2E3A3D"/>
                </a:solidFill>
                <a:latin typeface="Calibri" pitchFamily="34" charset="0"/>
                <a:ea typeface="Calibri" pitchFamily="34" charset="-122"/>
                <a:cs typeface="Calibri" pitchFamily="34" charset="-120"/>
              </a:rPr>
              <a:t>A 94 · AK Pocking – 34 km / 37 Min.</a:t>
            </a:r>
            <a:endParaRPr lang="en-US" sz="1200" dirty="0"/>
          </a:p>
        </p:txBody>
      </p:sp>
      <p:sp>
        <p:nvSpPr>
          <p:cNvPr id="12" name="Shape 8"/>
          <p:cNvSpPr/>
          <p:nvPr/>
        </p:nvSpPr>
        <p:spPr>
          <a:xfrm>
            <a:off x="548640" y="6883200"/>
            <a:ext cx="3002752" cy="396000"/>
          </a:xfrm>
          <a:prstGeom prst="roundRect">
            <a:avLst>
              <a:gd name="adj" fmla="val 50000"/>
            </a:avLst>
          </a:prstGeom>
          <a:solidFill>
            <a:srgbClr val="F1F5F6"/>
          </a:solidFill>
          <a:ln/>
        </p:spPr>
        <p:txBody>
          <a:bodyPr/>
          <a:lstStyle/>
          <a:p>
            <a:endParaRPr lang="de-DE"/>
          </a:p>
        </p:txBody>
      </p:sp>
      <p:pic>
        <p:nvPicPr>
          <p:cNvPr id="13" name="Image 2" descr="preencoded.png"/>
          <p:cNvPicPr>
            <a:picLocks noChangeAspect="1"/>
          </p:cNvPicPr>
          <p:nvPr/>
        </p:nvPicPr>
        <p:blipFill>
          <a:blip r:embed="rId3"/>
          <a:stretch>
            <a:fillRect/>
          </a:stretch>
        </p:blipFill>
        <p:spPr>
          <a:xfrm>
            <a:off x="713232" y="6984000"/>
            <a:ext cx="219456" cy="219456"/>
          </a:xfrm>
          <a:prstGeom prst="rect">
            <a:avLst/>
          </a:prstGeom>
        </p:spPr>
      </p:pic>
      <p:sp>
        <p:nvSpPr>
          <p:cNvPr id="14" name="Text 9"/>
          <p:cNvSpPr/>
          <p:nvPr/>
        </p:nvSpPr>
        <p:spPr>
          <a:xfrm>
            <a:off x="1051560" y="6883200"/>
            <a:ext cx="2484000" cy="396000"/>
          </a:xfrm>
          <a:prstGeom prst="rect">
            <a:avLst/>
          </a:prstGeom>
          <a:noFill/>
          <a:ln/>
        </p:spPr>
        <p:txBody>
          <a:bodyPr wrap="square" lIns="0" tIns="0" rIns="0" bIns="0" rtlCol="0" anchor="ctr"/>
          <a:lstStyle/>
          <a:p>
            <a:pPr marL="0" indent="0">
              <a:buNone/>
            </a:pPr>
            <a:r>
              <a:rPr lang="en-US" sz="950" dirty="0">
                <a:solidFill>
                  <a:srgbClr val="2E3A3D"/>
                </a:solidFill>
                <a:latin typeface="Calibri" pitchFamily="34" charset="0"/>
                <a:ea typeface="Calibri" pitchFamily="34" charset="-122"/>
                <a:cs typeface="Calibri" pitchFamily="34" charset="-120"/>
              </a:rPr>
              <a:t>B 388 Passau – München – ca. 13 km</a:t>
            </a:r>
            <a:endParaRPr lang="en-US" sz="1200" dirty="0"/>
          </a:p>
        </p:txBody>
      </p:sp>
      <p:sp>
        <p:nvSpPr>
          <p:cNvPr id="15" name="Shape 10"/>
          <p:cNvSpPr/>
          <p:nvPr/>
        </p:nvSpPr>
        <p:spPr>
          <a:xfrm>
            <a:off x="548640" y="7300800"/>
            <a:ext cx="3002752" cy="396000"/>
          </a:xfrm>
          <a:prstGeom prst="roundRect">
            <a:avLst>
              <a:gd name="adj" fmla="val 50000"/>
            </a:avLst>
          </a:prstGeom>
          <a:solidFill>
            <a:srgbClr val="F1F5F6"/>
          </a:solidFill>
          <a:ln/>
        </p:spPr>
        <p:txBody>
          <a:bodyPr/>
          <a:lstStyle/>
          <a:p>
            <a:endParaRPr lang="de-DE"/>
          </a:p>
        </p:txBody>
      </p:sp>
      <p:pic>
        <p:nvPicPr>
          <p:cNvPr id="16" name="Image 3" descr="preencoded.png"/>
          <p:cNvPicPr>
            <a:picLocks noChangeAspect="1"/>
          </p:cNvPicPr>
          <p:nvPr/>
        </p:nvPicPr>
        <p:blipFill>
          <a:blip r:embed="rId3"/>
          <a:stretch>
            <a:fillRect/>
          </a:stretch>
        </p:blipFill>
        <p:spPr>
          <a:xfrm>
            <a:off x="713232" y="7401600"/>
            <a:ext cx="219456" cy="219456"/>
          </a:xfrm>
          <a:prstGeom prst="rect">
            <a:avLst/>
          </a:prstGeom>
        </p:spPr>
      </p:pic>
      <p:sp>
        <p:nvSpPr>
          <p:cNvPr id="17" name="Text 11"/>
          <p:cNvSpPr/>
          <p:nvPr/>
        </p:nvSpPr>
        <p:spPr>
          <a:xfrm>
            <a:off x="1051560" y="7300800"/>
            <a:ext cx="2484000" cy="396000"/>
          </a:xfrm>
          <a:prstGeom prst="rect">
            <a:avLst/>
          </a:prstGeom>
          <a:noFill/>
          <a:ln/>
        </p:spPr>
        <p:txBody>
          <a:bodyPr wrap="square" lIns="0" tIns="0" rIns="0" bIns="0" rtlCol="0" anchor="ctr"/>
          <a:lstStyle/>
          <a:p>
            <a:pPr marL="0" indent="0">
              <a:buNone/>
            </a:pPr>
            <a:r>
              <a:rPr lang="en-US" sz="950" dirty="0">
                <a:solidFill>
                  <a:srgbClr val="2E3A3D"/>
                </a:solidFill>
                <a:latin typeface="Calibri" pitchFamily="34" charset="0"/>
                <a:ea typeface="Calibri" pitchFamily="34" charset="-122"/>
                <a:cs typeface="Calibri" pitchFamily="34" charset="-120"/>
              </a:rPr>
              <a:t>B 8 Donautal · Vilshofen – ca. 19 km</a:t>
            </a:r>
            <a:endParaRPr lang="en-US" sz="1200" dirty="0"/>
          </a:p>
        </p:txBody>
      </p:sp>
      <p:pic>
        <p:nvPicPr>
          <p:cNvPr id="18" name="Picture 5011" descr="map_makro.png"/>
          <p:cNvPicPr>
            <a:picLocks noChangeAspect="1"/>
          </p:cNvPicPr>
          <p:nvPr/>
        </p:nvPicPr>
        <p:blipFill>
          <a:blip r:embed="rId4"/>
          <a:srcRect l="30" r="30"/>
          <a:stretch>
            <a:fillRect/>
          </a:stretch>
        </p:blipFill>
        <p:spPr>
          <a:xfrm>
            <a:off x="4006800" y="1738800"/>
            <a:ext cx="3002400" cy="3510000"/>
          </a:xfrm>
          <a:prstGeom prst="rect">
            <a:avLst/>
          </a:prstGeom>
        </p:spPr>
      </p:pic>
      <p:sp>
        <p:nvSpPr>
          <p:cNvPr id="9021" name="FOOTER_CONTACT_LINKED">
            <a:extLst>
              <a:ext uri="{FF2B5EF4-FFF2-40B4-BE49-F238E27FC236}">
                <a16:creationId xmlns:a16="http://schemas.microsoft.com/office/drawing/2014/main" id="{EC36C97C-50DC-6B80-A6D4-4A635792DE2F}"/>
              </a:ext>
            </a:extLst>
          </p:cNvPr>
          <p:cNvSpPr/>
          <p:nvPr userDrawn="1"/>
        </p:nvSpPr>
        <p:spPr>
          <a:xfrm>
            <a:off x="2829477" y="9889757"/>
            <a:ext cx="2052077" cy="568039"/>
          </a:xfrm>
          <a:prstGeom prst="rect">
            <a:avLst/>
          </a:prstGeom>
          <a:noFill/>
          <a:ln/>
        </p:spPr>
        <p:txBody>
          <a:bodyPr wrap="square" lIns="0" tIns="0" rIns="0" bIns="0" rtlCol="0" anchor="t"/>
          <a:lstStyle/>
          <a:p>
            <a:pPr marL="0" indent="0" algn="l">
              <a:lnSpc>
                <a:spcPct val="150000"/>
              </a:lnSpc>
              <a:buNone/>
            </a:pPr>
            <a:r>
              <a:rPr lang="en-US" sz="900" kern="0" spc="150" dirty="0">
                <a:solidFill>
                  <a:schemeClr val="bg1"/>
                </a:solidFill>
                <a:latin typeface="Calibri" panose="020F0502020204030204" pitchFamily="34" charset="0"/>
                <a:ea typeface="Calibri" panose="020F0502020204030204" pitchFamily="34" charset="0"/>
                <a:cs typeface="Calibri" panose="020F0502020204030204" pitchFamily="34" charset="0"/>
              </a:rPr>
              <a:t>Tel.: 08552 7239780</a:t>
            </a:r>
          </a:p>
          <a:p>
            <a:pPr marL="0" indent="0" algn="l">
              <a:lnSpc>
                <a:spcPct val="150000"/>
              </a:lnSpc>
              <a:buNone/>
            </a:pPr>
            <a:r>
              <a:rPr lang="en-US" sz="900" kern="0" spc="150" dirty="0">
                <a:solidFill>
                  <a:schemeClr val="bg1"/>
                </a:solidFill>
                <a:latin typeface="Calibri" panose="020F0502020204030204" pitchFamily="34" charset="0"/>
                <a:ea typeface="Calibri" panose="020F0502020204030204" pitchFamily="34" charset="0"/>
                <a:cs typeface="Calibri" panose="020F0502020204030204" pitchFamily="34" charset="0"/>
                <a:hlinkClick r:id="rId5"/>
              </a:rPr>
              <a:t>kontakt@niedermaier-invest.de</a:t>
            </a:r>
            <a:br>
              <a:rPr lang="en-US" sz="900" kern="0" spc="150" dirty="0">
                <a:solidFill>
                  <a:schemeClr val="bg1"/>
                </a:solidFill>
                <a:latin typeface="Calibri" panose="020F0502020204030204" pitchFamily="34" charset="0"/>
                <a:ea typeface="Calibri" panose="020F0502020204030204" pitchFamily="34" charset="0"/>
                <a:cs typeface="Calibri" panose="020F0502020204030204" pitchFamily="34" charset="0"/>
              </a:rPr>
            </a:br>
            <a:r>
              <a:rPr lang="en-US" sz="900" kern="0" spc="150" dirty="0">
                <a:solidFill>
                  <a:schemeClr val="bg1"/>
                </a:solidFill>
                <a:latin typeface="Calibri" panose="020F0502020204030204" pitchFamily="34" charset="0"/>
                <a:ea typeface="Calibri" panose="020F0502020204030204" pitchFamily="34" charset="0"/>
                <a:cs typeface="Calibri" panose="020F0502020204030204" pitchFamily="34" charset="0"/>
                <a:hlinkClick r:id="rId6"/>
              </a:rPr>
              <a:t>www.niedermaier-invest.de</a:t>
            </a:r>
            <a:endParaRPr lang="en-US" sz="9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a:spLocks noGrp="1"/>
          </p:cNvSpPr>
          <p:nvPr>
            <p:ph type="body" idx="100" hasCustomPrompt="1"/>
          </p:nvPr>
        </p:nvSpPr>
        <p:spPr>
          <a:prstGeom prst="rect">
            <a:avLst/>
          </a:prstGeom>
          <a:noFill/>
          <a:ln/>
        </p:spPr>
        <p:txBody>
          <a:bodyPr wrap="square" lIns="0" tIns="0" rIns="0" bIns="0" rtlCol="0" anchor="ctr"/>
          <a:lstStyle/>
          <a:p>
            <a:pPr marL="0" indent="0" algn="l">
              <a:buNone/>
            </a:pPr>
            <a:r>
              <a:rPr lang="en-US" sz="1100" b="1" kern="0" spc="250" dirty="0">
                <a:solidFill>
                  <a:srgbClr val="85C3C2"/>
                </a:solidFill>
                <a:latin typeface="Calibri" pitchFamily="34" charset="0"/>
                <a:ea typeface="Calibri" pitchFamily="34" charset="-122"/>
                <a:cs typeface="Calibri" pitchFamily="34" charset="-120"/>
              </a:rPr>
              <a:t>FLÄCHENAUFSTELLUNG</a:t>
            </a:r>
            <a:endParaRPr lang="en-US" sz="1100" dirty="0"/>
          </a:p>
        </p:txBody>
      </p:sp>
      <p:sp>
        <p:nvSpPr>
          <p:cNvPr id="3" name="Text 0"/>
          <p:cNvSpPr>
            <a:spLocks noGrp="1"/>
          </p:cNvSpPr>
          <p:nvPr>
            <p:ph type="title" idx="101" hasCustomPrompt="1"/>
          </p:nvPr>
        </p:nvSpPr>
        <p:spPr>
          <a:prstGeom prst="rect">
            <a:avLst/>
          </a:prstGeom>
          <a:noFill/>
          <a:ln/>
        </p:spPr>
        <p:txBody>
          <a:bodyPr wrap="square" lIns="0" tIns="0" rIns="0" bIns="0" rtlCol="0" anchor="t"/>
          <a:lstStyle/>
          <a:p>
            <a:pPr marL="0" indent="0" algn="l">
              <a:buNone/>
            </a:pPr>
            <a:r>
              <a:rPr lang="en-US" sz="2700" b="1" dirty="0">
                <a:solidFill>
                  <a:srgbClr val="052A33"/>
                </a:solidFill>
                <a:latin typeface="Roboto" pitchFamily="34" charset="0"/>
                <a:ea typeface="Roboto" pitchFamily="34" charset="-122"/>
                <a:cs typeface="Roboto" pitchFamily="34" charset="-120"/>
              </a:rPr>
              <a:t>Flächen &amp; Geschosse</a:t>
            </a:r>
            <a:endParaRPr lang="en-US" sz="2700" dirty="0"/>
          </a:p>
        </p:txBody>
      </p:sp>
      <p:sp>
        <p:nvSpPr>
          <p:cNvPr id="25" name="Slide Number Placeholder 0"/>
          <p:cNvSpPr>
            <a:spLocks noGrp="1"/>
          </p:cNvSpPr>
          <p:nvPr>
            <p:ph type="sldNum" sz="quarter" idx="4294967295"/>
          </p:nvPr>
        </p:nvSpPr>
        <p:spPr>
          <a:prstGeom prst="rect">
            <a:avLst/>
          </a:prstGeom>
          <a:extLst>
            <a:ext uri="{C572A759-6A51-4108-AA02-DFA0A04FC94B}">
              <ma14:wrappingTextBoxFlag xmlns:ma14="http://schemas.microsoft.com/office/mac/drawingml/2011/main" xmlns="" val="0"/>
            </a:ext>
          </a:extLst>
        </p:spPr>
        <p:txBody>
          <a:bodyPr/>
          <a:lstStyle>
            <a:lvl1pPr>
              <a:defRPr sz="750">
                <a:solidFill>
                  <a:srgbClr val="052A33"/>
                </a:solidFill>
                <a:latin typeface="Calibri"/>
                <a:ea typeface="Calibri"/>
                <a:cs typeface="Calibri"/>
              </a:defRPr>
            </a:lvl1pPr>
          </a:lstStyle>
          <a:p>
            <a:pPr algn="r"/>
            <a:fld id="{F7021451-1387-4CA6-816F-3879F97B5CBC}" type="slidenum">
              <a:rPr lang="en-US" b="1">
                <a:solidFill>
                  <a:schemeClr val="bg1"/>
                </a:solidFill>
              </a:rPr>
              <a:t>5</a:t>
            </a:fld>
            <a:endParaRPr lang="en-US">
              <a:solidFill>
                <a:schemeClr val="bg1"/>
              </a:solidFill>
            </a:endParaRPr>
          </a:p>
        </p:txBody>
      </p:sp>
      <p:graphicFrame>
        <p:nvGraphicFramePr>
          <p:cNvPr id="6" name="Table 0"/>
          <p:cNvGraphicFramePr>
            <a:graphicFrameLocks noGrp="1"/>
          </p:cNvGraphicFramePr>
          <p:nvPr>
            <p:extLst>
              <p:ext uri="{D42A27DB-BD31-4B8C-83A1-F6EECF244321}">
                <p14:modId xmlns:p14="http://schemas.microsoft.com/office/powerpoint/2010/main" val="1072095953"/>
              </p:ext>
            </p:extLst>
          </p:nvPr>
        </p:nvGraphicFramePr>
        <p:xfrm>
          <a:off x="548640" y="1737360"/>
          <a:ext cx="6444000" cy="3698240"/>
        </p:xfrm>
        <a:graphic>
          <a:graphicData uri="http://schemas.openxmlformats.org/drawingml/2006/table">
            <a:tbl>
              <a:tblPr/>
              <a:tblGrid>
                <a:gridCol w="1260000">
                  <a:extLst>
                    <a:ext uri="{9D8B030D-6E8A-4147-A177-3AD203B41FA5}">
                      <a16:colId xmlns:a16="http://schemas.microsoft.com/office/drawing/2014/main" val="20000"/>
                    </a:ext>
                  </a:extLst>
                </a:gridCol>
                <a:gridCol w="2196000">
                  <a:extLst>
                    <a:ext uri="{9D8B030D-6E8A-4147-A177-3AD203B41FA5}">
                      <a16:colId xmlns:a16="http://schemas.microsoft.com/office/drawing/2014/main" val="20001"/>
                    </a:ext>
                  </a:extLst>
                </a:gridCol>
                <a:gridCol w="936000">
                  <a:extLst>
                    <a:ext uri="{9D8B030D-6E8A-4147-A177-3AD203B41FA5}">
                      <a16:colId xmlns:a16="http://schemas.microsoft.com/office/drawing/2014/main" val="20002"/>
                    </a:ext>
                  </a:extLst>
                </a:gridCol>
                <a:gridCol w="1080000">
                  <a:extLst>
                    <a:ext uri="{9D8B030D-6E8A-4147-A177-3AD203B41FA5}">
                      <a16:colId xmlns:a16="http://schemas.microsoft.com/office/drawing/2014/main" val="20003"/>
                    </a:ext>
                  </a:extLst>
                </a:gridCol>
                <a:gridCol w="972000">
                  <a:extLst>
                    <a:ext uri="{9D8B030D-6E8A-4147-A177-3AD203B41FA5}">
                      <a16:colId xmlns:a16="http://schemas.microsoft.com/office/drawing/2014/main" val="20004"/>
                    </a:ext>
                  </a:extLst>
                </a:gridCol>
              </a:tblGrid>
              <a:tr h="457200">
                <a:tc>
                  <a:txBody>
                    <a:bodyPr/>
                    <a:lstStyle/>
                    <a:p>
                      <a:pPr marL="0" indent="0" algn="l">
                        <a:buNone/>
                      </a:pPr>
                      <a:r>
                        <a:rPr lang="en-US" sz="1200" b="1" dirty="0">
                          <a:solidFill>
                            <a:srgbClr val="FFFFFF"/>
                          </a:solidFill>
                          <a:latin typeface="Calibri" pitchFamily="34" charset="0"/>
                          <a:ea typeface="Calibri" pitchFamily="34" charset="-122"/>
                          <a:cs typeface="Calibri" pitchFamily="34" charset="-120"/>
                        </a:rPr>
                        <a:t>Ebene / Gebäudeteil</a:t>
                      </a:r>
                      <a:endParaRPr lang="en-US" sz="1200" dirty="0">
                        <a:latin typeface="Calibri" charset="0"/>
                        <a:ea typeface="Calibri" charset="0"/>
                        <a:cs typeface="Calibri" charset="0"/>
                      </a:endParaRPr>
                    </a:p>
                  </a:txBody>
                  <a:tcPr marL="76200" marR="76200" marT="50800" marB="50800" anchor="ctr">
                    <a:lnL w="12700" cap="flat" cmpd="sng" algn="ctr">
                      <a:solidFill>
                        <a:srgbClr val="DCE4E5"/>
                      </a:solidFill>
                      <a:prstDash val="solid"/>
                      <a:round/>
                      <a:headEnd type="none" w="med" len="med"/>
                      <a:tailEnd type="none" w="med" len="med"/>
                    </a:lnL>
                    <a:lnR w="12700" cap="flat" cmpd="sng" algn="ctr">
                      <a:solidFill>
                        <a:srgbClr val="DCE4E5"/>
                      </a:solidFill>
                      <a:prstDash val="solid"/>
                      <a:round/>
                      <a:headEnd type="none" w="med" len="med"/>
                      <a:tailEnd type="none" w="med" len="med"/>
                    </a:lnR>
                    <a:lnT w="12700" cap="flat" cmpd="sng" algn="ctr">
                      <a:solidFill>
                        <a:srgbClr val="DCE4E5"/>
                      </a:solidFill>
                      <a:prstDash val="solid"/>
                      <a:round/>
                      <a:headEnd type="none" w="med" len="med"/>
                      <a:tailEnd type="none" w="med" len="med"/>
                    </a:lnT>
                    <a:lnB w="12700" cap="flat" cmpd="sng" algn="ctr">
                      <a:solidFill>
                        <a:srgbClr val="DCE4E5"/>
                      </a:solidFill>
                      <a:prstDash val="solid"/>
                      <a:round/>
                      <a:headEnd type="none" w="med" len="med"/>
                      <a:tailEnd type="none" w="med" len="med"/>
                    </a:lnB>
                    <a:solidFill>
                      <a:srgbClr val="052A33"/>
                    </a:solidFill>
                  </a:tcPr>
                </a:tc>
                <a:tc>
                  <a:txBody>
                    <a:bodyPr/>
                    <a:lstStyle/>
                    <a:p>
                      <a:pPr marL="0" indent="0" algn="l">
                        <a:buNone/>
                      </a:pPr>
                      <a:r>
                        <a:rPr lang="en-US" sz="1200" b="1" dirty="0">
                          <a:solidFill>
                            <a:srgbClr val="FFFFFF"/>
                          </a:solidFill>
                          <a:latin typeface="Calibri" pitchFamily="34" charset="0"/>
                          <a:ea typeface="Calibri" pitchFamily="34" charset="-122"/>
                          <a:cs typeface="Calibri" pitchFamily="34" charset="-120"/>
                        </a:rPr>
                        <a:t>Nutzung lt. Plan</a:t>
                      </a:r>
                      <a:endParaRPr lang="en-US" sz="1200" dirty="0">
                        <a:latin typeface="Calibri" charset="0"/>
                        <a:ea typeface="Calibri" charset="0"/>
                        <a:cs typeface="Calibri" charset="0"/>
                      </a:endParaRPr>
                    </a:p>
                  </a:txBody>
                  <a:tcPr marL="76200" marR="76200" marT="50800" marB="50800" anchor="ctr">
                    <a:lnL w="12700" cap="flat" cmpd="sng" algn="ctr">
                      <a:solidFill>
                        <a:srgbClr val="DCE4E5"/>
                      </a:solidFill>
                      <a:prstDash val="solid"/>
                      <a:round/>
                      <a:headEnd type="none" w="med" len="med"/>
                      <a:tailEnd type="none" w="med" len="med"/>
                    </a:lnL>
                    <a:lnR w="12700" cap="flat" cmpd="sng" algn="ctr">
                      <a:solidFill>
                        <a:srgbClr val="DCE4E5"/>
                      </a:solidFill>
                      <a:prstDash val="solid"/>
                      <a:round/>
                      <a:headEnd type="none" w="med" len="med"/>
                      <a:tailEnd type="none" w="med" len="med"/>
                    </a:lnR>
                    <a:lnT w="12700" cap="flat" cmpd="sng" algn="ctr">
                      <a:solidFill>
                        <a:srgbClr val="DCE4E5"/>
                      </a:solidFill>
                      <a:prstDash val="solid"/>
                      <a:round/>
                      <a:headEnd type="none" w="med" len="med"/>
                      <a:tailEnd type="none" w="med" len="med"/>
                    </a:lnT>
                    <a:lnB w="12700" cap="flat" cmpd="sng" algn="ctr">
                      <a:solidFill>
                        <a:srgbClr val="DCE4E5"/>
                      </a:solidFill>
                      <a:prstDash val="solid"/>
                      <a:round/>
                      <a:headEnd type="none" w="med" len="med"/>
                      <a:tailEnd type="none" w="med" len="med"/>
                    </a:lnB>
                    <a:solidFill>
                      <a:srgbClr val="052A33"/>
                    </a:solidFill>
                  </a:tcPr>
                </a:tc>
                <a:tc>
                  <a:txBody>
                    <a:bodyPr/>
                    <a:lstStyle/>
                    <a:p>
                      <a:pPr marL="0" indent="0" algn="l">
                        <a:buNone/>
                      </a:pPr>
                      <a:r>
                        <a:rPr lang="en-US" sz="1200" b="1" dirty="0">
                          <a:solidFill>
                            <a:srgbClr val="FFFFFF"/>
                          </a:solidFill>
                          <a:latin typeface="Calibri" pitchFamily="34" charset="0"/>
                          <a:ea typeface="Calibri" pitchFamily="34" charset="-122"/>
                          <a:cs typeface="Calibri" pitchFamily="34" charset="-120"/>
                        </a:rPr>
                        <a:t>Lichte Höhe</a:t>
                      </a:r>
                      <a:endParaRPr lang="en-US" sz="1200" dirty="0">
                        <a:latin typeface="Calibri" charset="0"/>
                        <a:ea typeface="Calibri" charset="0"/>
                        <a:cs typeface="Calibri" charset="0"/>
                      </a:endParaRPr>
                    </a:p>
                  </a:txBody>
                  <a:tcPr marL="76200" marR="76200" marT="50800" marB="50800" anchor="ctr">
                    <a:lnL w="12700" cap="flat" cmpd="sng" algn="ctr">
                      <a:solidFill>
                        <a:srgbClr val="DCE4E5"/>
                      </a:solidFill>
                      <a:prstDash val="solid"/>
                      <a:round/>
                      <a:headEnd type="none" w="med" len="med"/>
                      <a:tailEnd type="none" w="med" len="med"/>
                    </a:lnL>
                    <a:lnR w="12700" cap="flat" cmpd="sng" algn="ctr">
                      <a:solidFill>
                        <a:srgbClr val="DCE4E5"/>
                      </a:solidFill>
                      <a:prstDash val="solid"/>
                      <a:round/>
                      <a:headEnd type="none" w="med" len="med"/>
                      <a:tailEnd type="none" w="med" len="med"/>
                    </a:lnR>
                    <a:lnT w="12700" cap="flat" cmpd="sng" algn="ctr">
                      <a:solidFill>
                        <a:srgbClr val="DCE4E5"/>
                      </a:solidFill>
                      <a:prstDash val="solid"/>
                      <a:round/>
                      <a:headEnd type="none" w="med" len="med"/>
                      <a:tailEnd type="none" w="med" len="med"/>
                    </a:lnT>
                    <a:lnB w="12700" cap="flat" cmpd="sng" algn="ctr">
                      <a:solidFill>
                        <a:srgbClr val="DCE4E5"/>
                      </a:solidFill>
                      <a:prstDash val="solid"/>
                      <a:round/>
                      <a:headEnd type="none" w="med" len="med"/>
                      <a:tailEnd type="none" w="med" len="med"/>
                    </a:lnB>
                    <a:solidFill>
                      <a:srgbClr val="052A33"/>
                    </a:solidFill>
                  </a:tcPr>
                </a:tc>
                <a:tc>
                  <a:txBody>
                    <a:bodyPr/>
                    <a:lstStyle/>
                    <a:p>
                      <a:pPr marL="0" indent="0" algn="l">
                        <a:buNone/>
                      </a:pPr>
                      <a:r>
                        <a:rPr lang="en-US" sz="1200" b="1" dirty="0">
                          <a:solidFill>
                            <a:srgbClr val="FFFFFF"/>
                          </a:solidFill>
                          <a:latin typeface="Calibri" pitchFamily="34" charset="0"/>
                          <a:ea typeface="Calibri" pitchFamily="34" charset="-122"/>
                          <a:cs typeface="Calibri" pitchFamily="34" charset="-120"/>
                        </a:rPr>
                        <a:t>Fläche m²</a:t>
                      </a:r>
                      <a:endParaRPr lang="en-US" sz="1200" dirty="0">
                        <a:latin typeface="Calibri" charset="0"/>
                        <a:ea typeface="Calibri" charset="0"/>
                        <a:cs typeface="Calibri" charset="0"/>
                      </a:endParaRPr>
                    </a:p>
                  </a:txBody>
                  <a:tcPr marL="76200" marR="76200" marT="50800" marB="50800" anchor="ctr">
                    <a:lnL w="12700" cap="flat" cmpd="sng" algn="ctr">
                      <a:solidFill>
                        <a:srgbClr val="DCE4E5"/>
                      </a:solidFill>
                      <a:prstDash val="solid"/>
                      <a:round/>
                      <a:headEnd type="none" w="med" len="med"/>
                      <a:tailEnd type="none" w="med" len="med"/>
                    </a:lnL>
                    <a:lnR w="12700" cap="flat" cmpd="sng" algn="ctr">
                      <a:solidFill>
                        <a:srgbClr val="DCE4E5"/>
                      </a:solidFill>
                      <a:prstDash val="solid"/>
                      <a:round/>
                      <a:headEnd type="none" w="med" len="med"/>
                      <a:tailEnd type="none" w="med" len="med"/>
                    </a:lnR>
                    <a:lnT w="12700" cap="flat" cmpd="sng" algn="ctr">
                      <a:solidFill>
                        <a:srgbClr val="DCE4E5"/>
                      </a:solidFill>
                      <a:prstDash val="solid"/>
                      <a:round/>
                      <a:headEnd type="none" w="med" len="med"/>
                      <a:tailEnd type="none" w="med" len="med"/>
                    </a:lnT>
                    <a:lnB w="12700" cap="flat" cmpd="sng" algn="ctr">
                      <a:solidFill>
                        <a:srgbClr val="DCE4E5"/>
                      </a:solidFill>
                      <a:prstDash val="solid"/>
                      <a:round/>
                      <a:headEnd type="none" w="med" len="med"/>
                      <a:tailEnd type="none" w="med" len="med"/>
                    </a:lnB>
                    <a:solidFill>
                      <a:srgbClr val="052A33"/>
                    </a:solidFill>
                  </a:tcPr>
                </a:tc>
                <a:tc>
                  <a:txBody>
                    <a:bodyPr/>
                    <a:lstStyle/>
                    <a:p>
                      <a:pPr marL="0" indent="0" algn="l">
                        <a:buNone/>
                      </a:pPr>
                      <a:r>
                        <a:rPr lang="en-US" sz="1200" b="1" dirty="0">
                          <a:solidFill>
                            <a:srgbClr val="FFFFFF"/>
                          </a:solidFill>
                          <a:latin typeface="Calibri" pitchFamily="34" charset="0"/>
                          <a:ea typeface="Calibri" pitchFamily="34" charset="-122"/>
                          <a:cs typeface="Calibri" pitchFamily="34" charset="-120"/>
                        </a:rPr>
                        <a:t>Status</a:t>
                      </a:r>
                      <a:endParaRPr lang="en-US" sz="1200" dirty="0">
                        <a:latin typeface="Calibri" charset="0"/>
                        <a:ea typeface="Calibri" charset="0"/>
                        <a:cs typeface="Calibri" charset="0"/>
                      </a:endParaRPr>
                    </a:p>
                  </a:txBody>
                  <a:tcPr marL="76200" marR="76200" marT="50800" marB="50800" anchor="ctr">
                    <a:lnL w="12700" cap="flat" cmpd="sng" algn="ctr">
                      <a:solidFill>
                        <a:srgbClr val="DCE4E5"/>
                      </a:solidFill>
                      <a:prstDash val="solid"/>
                      <a:round/>
                      <a:headEnd type="none" w="med" len="med"/>
                      <a:tailEnd type="none" w="med" len="med"/>
                    </a:lnL>
                    <a:lnR w="12700" cap="flat" cmpd="sng" algn="ctr">
                      <a:solidFill>
                        <a:srgbClr val="DCE4E5"/>
                      </a:solidFill>
                      <a:prstDash val="solid"/>
                      <a:round/>
                      <a:headEnd type="none" w="med" len="med"/>
                      <a:tailEnd type="none" w="med" len="med"/>
                    </a:lnR>
                    <a:lnT w="12700" cap="flat" cmpd="sng" algn="ctr">
                      <a:solidFill>
                        <a:srgbClr val="DCE4E5"/>
                      </a:solidFill>
                      <a:prstDash val="solid"/>
                      <a:round/>
                      <a:headEnd type="none" w="med" len="med"/>
                      <a:tailEnd type="none" w="med" len="med"/>
                    </a:lnT>
                    <a:lnB w="12700" cap="flat" cmpd="sng" algn="ctr">
                      <a:solidFill>
                        <a:srgbClr val="DCE4E5"/>
                      </a:solidFill>
                      <a:prstDash val="solid"/>
                      <a:round/>
                      <a:headEnd type="none" w="med" len="med"/>
                      <a:tailEnd type="none" w="med" len="med"/>
                    </a:lnB>
                    <a:solidFill>
                      <a:srgbClr val="052A33"/>
                    </a:solidFill>
                  </a:tcPr>
                </a:tc>
                <a:extLst>
                  <a:ext uri="{0D108BD9-81ED-4DB2-BD59-A6C34878D82A}">
                    <a16:rowId xmlns:a16="http://schemas.microsoft.com/office/drawing/2014/main" val="10000"/>
                  </a:ext>
                </a:extLst>
              </a:tr>
              <a:tr h="457200">
                <a:tc>
                  <a:txBody>
                    <a:bodyPr/>
                    <a:lstStyle/>
                    <a:p>
                      <a:pPr marL="0" indent="0" algn="l">
                        <a:buNone/>
                      </a:pPr>
                      <a:r>
                        <a:rPr lang="en-US" sz="1200" b="1" dirty="0">
                          <a:solidFill>
                            <a:srgbClr val="2E3A3D"/>
                          </a:solidFill>
                          <a:latin typeface="Calibri" pitchFamily="34" charset="0"/>
                          <a:ea typeface="Calibri" pitchFamily="34" charset="-122"/>
                          <a:cs typeface="Calibri" pitchFamily="34" charset="-120"/>
                        </a:rPr>
                        <a:t>Halle 2 · UG</a:t>
                      </a:r>
                      <a:endParaRPr lang="en-US" sz="1200" dirty="0">
                        <a:latin typeface="Calibri" charset="0"/>
                        <a:ea typeface="Calibri" charset="0"/>
                        <a:cs typeface="Calibri" charset="0"/>
                      </a:endParaRPr>
                    </a:p>
                  </a:txBody>
                  <a:tcPr marL="76200" marR="76200" marT="50800" marB="50800" anchor="ctr">
                    <a:lnL w="12700" cap="flat" cmpd="sng" algn="ctr">
                      <a:solidFill>
                        <a:srgbClr val="DCE4E5"/>
                      </a:solidFill>
                      <a:prstDash val="solid"/>
                      <a:round/>
                      <a:headEnd type="none" w="med" len="med"/>
                      <a:tailEnd type="none" w="med" len="med"/>
                    </a:lnL>
                    <a:lnR w="12700" cap="flat" cmpd="sng" algn="ctr">
                      <a:solidFill>
                        <a:srgbClr val="DCE4E5"/>
                      </a:solidFill>
                      <a:prstDash val="solid"/>
                      <a:round/>
                      <a:headEnd type="none" w="med" len="med"/>
                      <a:tailEnd type="none" w="med" len="med"/>
                    </a:lnR>
                    <a:lnT w="12700" cap="flat" cmpd="sng" algn="ctr">
                      <a:solidFill>
                        <a:srgbClr val="DCE4E5"/>
                      </a:solidFill>
                      <a:prstDash val="solid"/>
                      <a:round/>
                      <a:headEnd type="none" w="med" len="med"/>
                      <a:tailEnd type="none" w="med" len="med"/>
                    </a:lnT>
                    <a:lnB w="12700" cap="flat" cmpd="sng" algn="ctr">
                      <a:solidFill>
                        <a:srgbClr val="DCE4E5"/>
                      </a:solidFill>
                      <a:prstDash val="solid"/>
                      <a:round/>
                      <a:headEnd type="none" w="med" len="med"/>
                      <a:tailEnd type="none" w="med" len="med"/>
                    </a:lnB>
                    <a:solidFill>
                      <a:srgbClr val="F6F9F9"/>
                    </a:solidFill>
                  </a:tcPr>
                </a:tc>
                <a:tc>
                  <a:txBody>
                    <a:bodyPr/>
                    <a:lstStyle/>
                    <a:p>
                      <a:pPr marL="0" indent="0" algn="l">
                        <a:buNone/>
                      </a:pPr>
                      <a:r>
                        <a:rPr lang="en-US" sz="1200" dirty="0">
                          <a:solidFill>
                            <a:srgbClr val="2E3A3D"/>
                          </a:solidFill>
                          <a:latin typeface="Calibri" pitchFamily="34" charset="0"/>
                          <a:ea typeface="Calibri" pitchFamily="34" charset="-122"/>
                          <a:cs typeface="Calibri" pitchFamily="34" charset="-120"/>
                        </a:rPr>
                        <a:t>Lager, Werkstätten, Technik</a:t>
                      </a:r>
                      <a:endParaRPr lang="en-US" sz="1200" dirty="0">
                        <a:latin typeface="Calibri" charset="0"/>
                        <a:ea typeface="Calibri" charset="0"/>
                        <a:cs typeface="Calibri" charset="0"/>
                      </a:endParaRPr>
                    </a:p>
                  </a:txBody>
                  <a:tcPr marL="76200" marR="76200" marT="50800" marB="50800" anchor="ctr">
                    <a:lnL w="12700" cap="flat" cmpd="sng" algn="ctr">
                      <a:solidFill>
                        <a:srgbClr val="DCE4E5"/>
                      </a:solidFill>
                      <a:prstDash val="solid"/>
                      <a:round/>
                      <a:headEnd type="none" w="med" len="med"/>
                      <a:tailEnd type="none" w="med" len="med"/>
                    </a:lnL>
                    <a:lnR w="12700" cap="flat" cmpd="sng" algn="ctr">
                      <a:solidFill>
                        <a:srgbClr val="DCE4E5"/>
                      </a:solidFill>
                      <a:prstDash val="solid"/>
                      <a:round/>
                      <a:headEnd type="none" w="med" len="med"/>
                      <a:tailEnd type="none" w="med" len="med"/>
                    </a:lnR>
                    <a:lnT w="12700" cap="flat" cmpd="sng" algn="ctr">
                      <a:solidFill>
                        <a:srgbClr val="DCE4E5"/>
                      </a:solidFill>
                      <a:prstDash val="solid"/>
                      <a:round/>
                      <a:headEnd type="none" w="med" len="med"/>
                      <a:tailEnd type="none" w="med" len="med"/>
                    </a:lnT>
                    <a:lnB w="12700" cap="flat" cmpd="sng" algn="ctr">
                      <a:solidFill>
                        <a:srgbClr val="DCE4E5"/>
                      </a:solidFill>
                      <a:prstDash val="solid"/>
                      <a:round/>
                      <a:headEnd type="none" w="med" len="med"/>
                      <a:tailEnd type="none" w="med" len="med"/>
                    </a:lnB>
                    <a:solidFill>
                      <a:srgbClr val="F6F9F9"/>
                    </a:solidFill>
                  </a:tcPr>
                </a:tc>
                <a:tc>
                  <a:txBody>
                    <a:bodyPr/>
                    <a:lstStyle/>
                    <a:p>
                      <a:pPr marL="0" indent="0" algn="l">
                        <a:buNone/>
                      </a:pPr>
                      <a:r>
                        <a:rPr lang="en-US" sz="1200" dirty="0">
                          <a:solidFill>
                            <a:srgbClr val="2E3A3D"/>
                          </a:solidFill>
                          <a:latin typeface="Calibri" pitchFamily="34" charset="0"/>
                          <a:ea typeface="Calibri" pitchFamily="34" charset="-122"/>
                          <a:cs typeface="Calibri" pitchFamily="34" charset="-120"/>
                        </a:rPr>
                        <a:t>3,00 m</a:t>
                      </a:r>
                      <a:endParaRPr lang="en-US" sz="1200" dirty="0">
                        <a:latin typeface="Calibri" charset="0"/>
                        <a:ea typeface="Calibri" charset="0"/>
                        <a:cs typeface="Calibri" charset="0"/>
                      </a:endParaRPr>
                    </a:p>
                  </a:txBody>
                  <a:tcPr marL="76200" marR="76200" marT="50800" marB="50800" anchor="ctr">
                    <a:lnL w="12700" cap="flat" cmpd="sng" algn="ctr">
                      <a:solidFill>
                        <a:srgbClr val="DCE4E5"/>
                      </a:solidFill>
                      <a:prstDash val="solid"/>
                      <a:round/>
                      <a:headEnd type="none" w="med" len="med"/>
                      <a:tailEnd type="none" w="med" len="med"/>
                    </a:lnL>
                    <a:lnR w="12700" cap="flat" cmpd="sng" algn="ctr">
                      <a:solidFill>
                        <a:srgbClr val="DCE4E5"/>
                      </a:solidFill>
                      <a:prstDash val="solid"/>
                      <a:round/>
                      <a:headEnd type="none" w="med" len="med"/>
                      <a:tailEnd type="none" w="med" len="med"/>
                    </a:lnR>
                    <a:lnT w="12700" cap="flat" cmpd="sng" algn="ctr">
                      <a:solidFill>
                        <a:srgbClr val="DCE4E5"/>
                      </a:solidFill>
                      <a:prstDash val="solid"/>
                      <a:round/>
                      <a:headEnd type="none" w="med" len="med"/>
                      <a:tailEnd type="none" w="med" len="med"/>
                    </a:lnT>
                    <a:lnB w="12700" cap="flat" cmpd="sng" algn="ctr">
                      <a:solidFill>
                        <a:srgbClr val="DCE4E5"/>
                      </a:solidFill>
                      <a:prstDash val="solid"/>
                      <a:round/>
                      <a:headEnd type="none" w="med" len="med"/>
                      <a:tailEnd type="none" w="med" len="med"/>
                    </a:lnB>
                    <a:solidFill>
                      <a:srgbClr val="F6F9F9"/>
                    </a:solidFill>
                  </a:tcPr>
                </a:tc>
                <a:tc>
                  <a:txBody>
                    <a:bodyPr/>
                    <a:lstStyle/>
                    <a:p>
                      <a:pPr marL="0" indent="0" algn="l">
                        <a:buNone/>
                      </a:pPr>
                      <a:r>
                        <a:rPr lang="en-US" sz="1200" dirty="0">
                          <a:solidFill>
                            <a:srgbClr val="2E3A3D"/>
                          </a:solidFill>
                          <a:latin typeface="Calibri" pitchFamily="34" charset="0"/>
                          <a:ea typeface="Calibri" pitchFamily="34" charset="-122"/>
                          <a:cs typeface="Calibri" pitchFamily="34" charset="-120"/>
                        </a:rPr>
                        <a:t>2.099</a:t>
                      </a:r>
                      <a:endParaRPr lang="en-US" sz="1200" dirty="0">
                        <a:latin typeface="Calibri" charset="0"/>
                        <a:ea typeface="Calibri" charset="0"/>
                        <a:cs typeface="Calibri" charset="0"/>
                      </a:endParaRPr>
                    </a:p>
                  </a:txBody>
                  <a:tcPr marL="76200" marR="76200" marT="50800" marB="50800" anchor="ctr">
                    <a:lnL w="12700" cap="flat" cmpd="sng" algn="ctr">
                      <a:solidFill>
                        <a:srgbClr val="DCE4E5"/>
                      </a:solidFill>
                      <a:prstDash val="solid"/>
                      <a:round/>
                      <a:headEnd type="none" w="med" len="med"/>
                      <a:tailEnd type="none" w="med" len="med"/>
                    </a:lnL>
                    <a:lnR w="12700" cap="flat" cmpd="sng" algn="ctr">
                      <a:solidFill>
                        <a:srgbClr val="DCE4E5"/>
                      </a:solidFill>
                      <a:prstDash val="solid"/>
                      <a:round/>
                      <a:headEnd type="none" w="med" len="med"/>
                      <a:tailEnd type="none" w="med" len="med"/>
                    </a:lnR>
                    <a:lnT w="12700" cap="flat" cmpd="sng" algn="ctr">
                      <a:solidFill>
                        <a:srgbClr val="DCE4E5"/>
                      </a:solidFill>
                      <a:prstDash val="solid"/>
                      <a:round/>
                      <a:headEnd type="none" w="med" len="med"/>
                      <a:tailEnd type="none" w="med" len="med"/>
                    </a:lnT>
                    <a:lnB w="12700" cap="flat" cmpd="sng" algn="ctr">
                      <a:solidFill>
                        <a:srgbClr val="DCE4E5"/>
                      </a:solidFill>
                      <a:prstDash val="solid"/>
                      <a:round/>
                      <a:headEnd type="none" w="med" len="med"/>
                      <a:tailEnd type="none" w="med" len="med"/>
                    </a:lnB>
                    <a:solidFill>
                      <a:srgbClr val="F6F9F9"/>
                    </a:solidFill>
                  </a:tcPr>
                </a:tc>
                <a:tc>
                  <a:txBody>
                    <a:bodyPr/>
                    <a:lstStyle/>
                    <a:p>
                      <a:pPr marL="0" indent="0" algn="l">
                        <a:buNone/>
                      </a:pPr>
                      <a:r>
                        <a:rPr lang="en-US" sz="1200" dirty="0">
                          <a:solidFill>
                            <a:srgbClr val="2E3A3D"/>
                          </a:solidFill>
                          <a:latin typeface="Calibri" pitchFamily="34" charset="0"/>
                          <a:ea typeface="Calibri" pitchFamily="34" charset="-122"/>
                          <a:cs typeface="Calibri" pitchFamily="34" charset="-120"/>
                        </a:rPr>
                        <a:t>frei</a:t>
                      </a:r>
                      <a:endParaRPr lang="en-US" sz="1200" dirty="0">
                        <a:latin typeface="Calibri" charset="0"/>
                        <a:ea typeface="Calibri" charset="0"/>
                        <a:cs typeface="Calibri" charset="0"/>
                      </a:endParaRPr>
                    </a:p>
                  </a:txBody>
                  <a:tcPr marL="76200" marR="76200" marT="50800" marB="50800" anchor="ctr">
                    <a:lnL w="12700" cap="flat" cmpd="sng" algn="ctr">
                      <a:solidFill>
                        <a:srgbClr val="DCE4E5"/>
                      </a:solidFill>
                      <a:prstDash val="solid"/>
                      <a:round/>
                      <a:headEnd type="none" w="med" len="med"/>
                      <a:tailEnd type="none" w="med" len="med"/>
                    </a:lnL>
                    <a:lnR w="12700" cap="flat" cmpd="sng" algn="ctr">
                      <a:solidFill>
                        <a:srgbClr val="DCE4E5"/>
                      </a:solidFill>
                      <a:prstDash val="solid"/>
                      <a:round/>
                      <a:headEnd type="none" w="med" len="med"/>
                      <a:tailEnd type="none" w="med" len="med"/>
                    </a:lnR>
                    <a:lnT w="12700" cap="flat" cmpd="sng" algn="ctr">
                      <a:solidFill>
                        <a:srgbClr val="DCE4E5"/>
                      </a:solidFill>
                      <a:prstDash val="solid"/>
                      <a:round/>
                      <a:headEnd type="none" w="med" len="med"/>
                      <a:tailEnd type="none" w="med" len="med"/>
                    </a:lnT>
                    <a:lnB w="12700" cap="flat" cmpd="sng" algn="ctr">
                      <a:solidFill>
                        <a:srgbClr val="DCE4E5"/>
                      </a:solidFill>
                      <a:prstDash val="solid"/>
                      <a:round/>
                      <a:headEnd type="none" w="med" len="med"/>
                      <a:tailEnd type="none" w="med" len="med"/>
                    </a:lnB>
                    <a:solidFill>
                      <a:srgbClr val="F6F9F9"/>
                    </a:solidFill>
                  </a:tcPr>
                </a:tc>
                <a:extLst>
                  <a:ext uri="{0D108BD9-81ED-4DB2-BD59-A6C34878D82A}">
                    <a16:rowId xmlns:a16="http://schemas.microsoft.com/office/drawing/2014/main" val="10001"/>
                  </a:ext>
                </a:extLst>
              </a:tr>
              <a:tr h="457200">
                <a:tc>
                  <a:txBody>
                    <a:bodyPr/>
                    <a:lstStyle/>
                    <a:p>
                      <a:pPr marL="0" indent="0" algn="l">
                        <a:buNone/>
                      </a:pPr>
                      <a:r>
                        <a:rPr lang="en-US" sz="1200" b="1" dirty="0">
                          <a:solidFill>
                            <a:srgbClr val="2E3A3D"/>
                          </a:solidFill>
                          <a:latin typeface="Calibri" pitchFamily="34" charset="0"/>
                          <a:ea typeface="Calibri" pitchFamily="34" charset="-122"/>
                          <a:cs typeface="Calibri" pitchFamily="34" charset="-120"/>
                        </a:rPr>
                        <a:t>Halle 2 · EG</a:t>
                      </a:r>
                      <a:endParaRPr lang="en-US" sz="1200" dirty="0">
                        <a:latin typeface="Calibri" charset="0"/>
                        <a:ea typeface="Calibri" charset="0"/>
                        <a:cs typeface="Calibri" charset="0"/>
                      </a:endParaRPr>
                    </a:p>
                  </a:txBody>
                  <a:tcPr marL="76200" marR="76200" marT="50800" marB="50800" anchor="ctr">
                    <a:lnL w="12700" cap="flat" cmpd="sng" algn="ctr">
                      <a:solidFill>
                        <a:srgbClr val="DCE4E5"/>
                      </a:solidFill>
                      <a:prstDash val="solid"/>
                      <a:round/>
                      <a:headEnd type="none" w="med" len="med"/>
                      <a:tailEnd type="none" w="med" len="med"/>
                    </a:lnL>
                    <a:lnR w="12700" cap="flat" cmpd="sng" algn="ctr">
                      <a:solidFill>
                        <a:srgbClr val="DCE4E5"/>
                      </a:solidFill>
                      <a:prstDash val="solid"/>
                      <a:round/>
                      <a:headEnd type="none" w="med" len="med"/>
                      <a:tailEnd type="none" w="med" len="med"/>
                    </a:lnR>
                    <a:lnT w="12700" cap="flat" cmpd="sng" algn="ctr">
                      <a:solidFill>
                        <a:srgbClr val="DCE4E5"/>
                      </a:solidFill>
                      <a:prstDash val="solid"/>
                      <a:round/>
                      <a:headEnd type="none" w="med" len="med"/>
                      <a:tailEnd type="none" w="med" len="med"/>
                    </a:lnT>
                    <a:lnB w="12700" cap="flat" cmpd="sng" algn="ctr">
                      <a:solidFill>
                        <a:srgbClr val="DCE4E5"/>
                      </a:solidFill>
                      <a:prstDash val="solid"/>
                      <a:round/>
                      <a:headEnd type="none" w="med" len="med"/>
                      <a:tailEnd type="none" w="med" len="med"/>
                    </a:lnB>
                    <a:solidFill>
                      <a:srgbClr val="FFFFFF"/>
                    </a:solidFill>
                  </a:tcPr>
                </a:tc>
                <a:tc>
                  <a:txBody>
                    <a:bodyPr/>
                    <a:lstStyle/>
                    <a:p>
                      <a:pPr marL="0" indent="0" algn="l">
                        <a:buNone/>
                      </a:pPr>
                      <a:r>
                        <a:rPr lang="en-US" sz="1200" dirty="0">
                          <a:solidFill>
                            <a:srgbClr val="2E3A3D"/>
                          </a:solidFill>
                          <a:latin typeface="Calibri" pitchFamily="34" charset="0"/>
                          <a:ea typeface="Calibri" pitchFamily="34" charset="-122"/>
                          <a:cs typeface="Calibri" pitchFamily="34" charset="-120"/>
                        </a:rPr>
                        <a:t>Montage, Verpackung, Versand</a:t>
                      </a:r>
                      <a:endParaRPr lang="en-US" sz="1200" dirty="0">
                        <a:latin typeface="Calibri" charset="0"/>
                        <a:ea typeface="Calibri" charset="0"/>
                        <a:cs typeface="Calibri" charset="0"/>
                      </a:endParaRPr>
                    </a:p>
                  </a:txBody>
                  <a:tcPr marL="76200" marR="76200" marT="50800" marB="50800" anchor="ctr">
                    <a:lnL w="12700" cap="flat" cmpd="sng" algn="ctr">
                      <a:solidFill>
                        <a:srgbClr val="DCE4E5"/>
                      </a:solidFill>
                      <a:prstDash val="solid"/>
                      <a:round/>
                      <a:headEnd type="none" w="med" len="med"/>
                      <a:tailEnd type="none" w="med" len="med"/>
                    </a:lnL>
                    <a:lnR w="12700" cap="flat" cmpd="sng" algn="ctr">
                      <a:solidFill>
                        <a:srgbClr val="DCE4E5"/>
                      </a:solidFill>
                      <a:prstDash val="solid"/>
                      <a:round/>
                      <a:headEnd type="none" w="med" len="med"/>
                      <a:tailEnd type="none" w="med" len="med"/>
                    </a:lnR>
                    <a:lnT w="12700" cap="flat" cmpd="sng" algn="ctr">
                      <a:solidFill>
                        <a:srgbClr val="DCE4E5"/>
                      </a:solidFill>
                      <a:prstDash val="solid"/>
                      <a:round/>
                      <a:headEnd type="none" w="med" len="med"/>
                      <a:tailEnd type="none" w="med" len="med"/>
                    </a:lnT>
                    <a:lnB w="12700" cap="flat" cmpd="sng" algn="ctr">
                      <a:solidFill>
                        <a:srgbClr val="DCE4E5"/>
                      </a:solidFill>
                      <a:prstDash val="solid"/>
                      <a:round/>
                      <a:headEnd type="none" w="med" len="med"/>
                      <a:tailEnd type="none" w="med" len="med"/>
                    </a:lnB>
                    <a:solidFill>
                      <a:srgbClr val="FFFFFF"/>
                    </a:solidFill>
                  </a:tcPr>
                </a:tc>
                <a:tc>
                  <a:txBody>
                    <a:bodyPr/>
                    <a:lstStyle/>
                    <a:p>
                      <a:pPr marL="0" indent="0" algn="l">
                        <a:buNone/>
                      </a:pPr>
                      <a:r>
                        <a:rPr lang="en-US" sz="1200" dirty="0">
                          <a:solidFill>
                            <a:srgbClr val="2E3A3D"/>
                          </a:solidFill>
                          <a:latin typeface="Calibri" pitchFamily="34" charset="0"/>
                          <a:ea typeface="Calibri" pitchFamily="34" charset="-122"/>
                          <a:cs typeface="Calibri" pitchFamily="34" charset="-120"/>
                        </a:rPr>
                        <a:t>3,00 m</a:t>
                      </a:r>
                      <a:endParaRPr lang="en-US" sz="1200" dirty="0">
                        <a:latin typeface="Calibri" charset="0"/>
                        <a:ea typeface="Calibri" charset="0"/>
                        <a:cs typeface="Calibri" charset="0"/>
                      </a:endParaRPr>
                    </a:p>
                  </a:txBody>
                  <a:tcPr marL="76200" marR="76200" marT="50800" marB="50800" anchor="ctr">
                    <a:lnL w="12700" cap="flat" cmpd="sng" algn="ctr">
                      <a:solidFill>
                        <a:srgbClr val="DCE4E5"/>
                      </a:solidFill>
                      <a:prstDash val="solid"/>
                      <a:round/>
                      <a:headEnd type="none" w="med" len="med"/>
                      <a:tailEnd type="none" w="med" len="med"/>
                    </a:lnL>
                    <a:lnR w="12700" cap="flat" cmpd="sng" algn="ctr">
                      <a:solidFill>
                        <a:srgbClr val="DCE4E5"/>
                      </a:solidFill>
                      <a:prstDash val="solid"/>
                      <a:round/>
                      <a:headEnd type="none" w="med" len="med"/>
                      <a:tailEnd type="none" w="med" len="med"/>
                    </a:lnR>
                    <a:lnT w="12700" cap="flat" cmpd="sng" algn="ctr">
                      <a:solidFill>
                        <a:srgbClr val="DCE4E5"/>
                      </a:solidFill>
                      <a:prstDash val="solid"/>
                      <a:round/>
                      <a:headEnd type="none" w="med" len="med"/>
                      <a:tailEnd type="none" w="med" len="med"/>
                    </a:lnT>
                    <a:lnB w="12700" cap="flat" cmpd="sng" algn="ctr">
                      <a:solidFill>
                        <a:srgbClr val="DCE4E5"/>
                      </a:solidFill>
                      <a:prstDash val="solid"/>
                      <a:round/>
                      <a:headEnd type="none" w="med" len="med"/>
                      <a:tailEnd type="none" w="med" len="med"/>
                    </a:lnB>
                    <a:solidFill>
                      <a:srgbClr val="FFFFFF"/>
                    </a:solidFill>
                  </a:tcPr>
                </a:tc>
                <a:tc>
                  <a:txBody>
                    <a:bodyPr/>
                    <a:lstStyle/>
                    <a:p>
                      <a:pPr marL="0" indent="0" algn="l">
                        <a:buNone/>
                      </a:pPr>
                      <a:r>
                        <a:rPr lang="en-US" sz="1200" dirty="0">
                          <a:solidFill>
                            <a:srgbClr val="2E3A3D"/>
                          </a:solidFill>
                          <a:latin typeface="Calibri" pitchFamily="34" charset="0"/>
                          <a:ea typeface="Calibri" pitchFamily="34" charset="-122"/>
                          <a:cs typeface="Calibri" pitchFamily="34" charset="-120"/>
                        </a:rPr>
                        <a:t>2.044</a:t>
                      </a:r>
                      <a:endParaRPr lang="en-US" sz="1200" dirty="0">
                        <a:latin typeface="Calibri" charset="0"/>
                        <a:ea typeface="Calibri" charset="0"/>
                        <a:cs typeface="Calibri" charset="0"/>
                      </a:endParaRPr>
                    </a:p>
                  </a:txBody>
                  <a:tcPr marL="76200" marR="76200" marT="50800" marB="50800" anchor="ctr">
                    <a:lnL w="12700" cap="flat" cmpd="sng" algn="ctr">
                      <a:solidFill>
                        <a:srgbClr val="DCE4E5"/>
                      </a:solidFill>
                      <a:prstDash val="solid"/>
                      <a:round/>
                      <a:headEnd type="none" w="med" len="med"/>
                      <a:tailEnd type="none" w="med" len="med"/>
                    </a:lnL>
                    <a:lnR w="12700" cap="flat" cmpd="sng" algn="ctr">
                      <a:solidFill>
                        <a:srgbClr val="DCE4E5"/>
                      </a:solidFill>
                      <a:prstDash val="solid"/>
                      <a:round/>
                      <a:headEnd type="none" w="med" len="med"/>
                      <a:tailEnd type="none" w="med" len="med"/>
                    </a:lnR>
                    <a:lnT w="12700" cap="flat" cmpd="sng" algn="ctr">
                      <a:solidFill>
                        <a:srgbClr val="DCE4E5"/>
                      </a:solidFill>
                      <a:prstDash val="solid"/>
                      <a:round/>
                      <a:headEnd type="none" w="med" len="med"/>
                      <a:tailEnd type="none" w="med" len="med"/>
                    </a:lnT>
                    <a:lnB w="12700" cap="flat" cmpd="sng" algn="ctr">
                      <a:solidFill>
                        <a:srgbClr val="DCE4E5"/>
                      </a:solidFill>
                      <a:prstDash val="solid"/>
                      <a:round/>
                      <a:headEnd type="none" w="med" len="med"/>
                      <a:tailEnd type="none" w="med" len="med"/>
                    </a:lnB>
                    <a:solidFill>
                      <a:srgbClr val="FFFFFF"/>
                    </a:solidFill>
                  </a:tcPr>
                </a:tc>
                <a:tc>
                  <a:txBody>
                    <a:bodyPr/>
                    <a:lstStyle/>
                    <a:p>
                      <a:pPr marL="0" indent="0" algn="l">
                        <a:buNone/>
                      </a:pPr>
                      <a:r>
                        <a:rPr lang="en-US" sz="1200" dirty="0">
                          <a:solidFill>
                            <a:srgbClr val="2E3A3D"/>
                          </a:solidFill>
                          <a:latin typeface="Calibri" pitchFamily="34" charset="0"/>
                          <a:ea typeface="Calibri" pitchFamily="34" charset="-122"/>
                          <a:cs typeface="Calibri" pitchFamily="34" charset="-120"/>
                        </a:rPr>
                        <a:t>frei</a:t>
                      </a:r>
                      <a:endParaRPr lang="en-US" sz="1200" dirty="0">
                        <a:latin typeface="Calibri" charset="0"/>
                        <a:ea typeface="Calibri" charset="0"/>
                        <a:cs typeface="Calibri" charset="0"/>
                      </a:endParaRPr>
                    </a:p>
                  </a:txBody>
                  <a:tcPr marL="76200" marR="76200" marT="50800" marB="50800" anchor="ctr">
                    <a:lnL w="12700" cap="flat" cmpd="sng" algn="ctr">
                      <a:solidFill>
                        <a:srgbClr val="DCE4E5"/>
                      </a:solidFill>
                      <a:prstDash val="solid"/>
                      <a:round/>
                      <a:headEnd type="none" w="med" len="med"/>
                      <a:tailEnd type="none" w="med" len="med"/>
                    </a:lnL>
                    <a:lnR w="12700" cap="flat" cmpd="sng" algn="ctr">
                      <a:solidFill>
                        <a:srgbClr val="DCE4E5"/>
                      </a:solidFill>
                      <a:prstDash val="solid"/>
                      <a:round/>
                      <a:headEnd type="none" w="med" len="med"/>
                      <a:tailEnd type="none" w="med" len="med"/>
                    </a:lnR>
                    <a:lnT w="12700" cap="flat" cmpd="sng" algn="ctr">
                      <a:solidFill>
                        <a:srgbClr val="DCE4E5"/>
                      </a:solidFill>
                      <a:prstDash val="solid"/>
                      <a:round/>
                      <a:headEnd type="none" w="med" len="med"/>
                      <a:tailEnd type="none" w="med" len="med"/>
                    </a:lnT>
                    <a:lnB w="12700" cap="flat" cmpd="sng" algn="ctr">
                      <a:solidFill>
                        <a:srgbClr val="DCE4E5"/>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457200">
                <a:tc>
                  <a:txBody>
                    <a:bodyPr/>
                    <a:lstStyle/>
                    <a:p>
                      <a:pPr marL="0" indent="0" algn="l">
                        <a:buNone/>
                      </a:pPr>
                      <a:r>
                        <a:rPr lang="en-US" sz="1200" b="1" dirty="0">
                          <a:solidFill>
                            <a:srgbClr val="2E3A3D"/>
                          </a:solidFill>
                          <a:latin typeface="Calibri" pitchFamily="34" charset="0"/>
                          <a:ea typeface="Calibri" pitchFamily="34" charset="-122"/>
                          <a:cs typeface="Calibri" pitchFamily="34" charset="-120"/>
                        </a:rPr>
                        <a:t>Halle 2 · 1. OG</a:t>
                      </a:r>
                      <a:endParaRPr lang="en-US" sz="1200" dirty="0">
                        <a:latin typeface="Calibri" charset="0"/>
                        <a:ea typeface="Calibri" charset="0"/>
                        <a:cs typeface="Calibri" charset="0"/>
                      </a:endParaRPr>
                    </a:p>
                  </a:txBody>
                  <a:tcPr marL="76200" marR="76200" marT="50800" marB="50800" anchor="ctr">
                    <a:lnL w="12700" cap="flat" cmpd="sng" algn="ctr">
                      <a:solidFill>
                        <a:srgbClr val="DCE4E5"/>
                      </a:solidFill>
                      <a:prstDash val="solid"/>
                      <a:round/>
                      <a:headEnd type="none" w="med" len="med"/>
                      <a:tailEnd type="none" w="med" len="med"/>
                    </a:lnL>
                    <a:lnR w="12700" cap="flat" cmpd="sng" algn="ctr">
                      <a:solidFill>
                        <a:srgbClr val="DCE4E5"/>
                      </a:solidFill>
                      <a:prstDash val="solid"/>
                      <a:round/>
                      <a:headEnd type="none" w="med" len="med"/>
                      <a:tailEnd type="none" w="med" len="med"/>
                    </a:lnR>
                    <a:lnT w="12700" cap="flat" cmpd="sng" algn="ctr">
                      <a:solidFill>
                        <a:srgbClr val="DCE4E5"/>
                      </a:solidFill>
                      <a:prstDash val="solid"/>
                      <a:round/>
                      <a:headEnd type="none" w="med" len="med"/>
                      <a:tailEnd type="none" w="med" len="med"/>
                    </a:lnT>
                    <a:lnB w="12700" cap="flat" cmpd="sng" algn="ctr">
                      <a:solidFill>
                        <a:srgbClr val="DCE4E5"/>
                      </a:solidFill>
                      <a:prstDash val="solid"/>
                      <a:round/>
                      <a:headEnd type="none" w="med" len="med"/>
                      <a:tailEnd type="none" w="med" len="med"/>
                    </a:lnB>
                    <a:solidFill>
                      <a:srgbClr val="F6F9F9"/>
                    </a:solidFill>
                  </a:tcPr>
                </a:tc>
                <a:tc>
                  <a:txBody>
                    <a:bodyPr/>
                    <a:lstStyle/>
                    <a:p>
                      <a:pPr marL="0" indent="0" algn="l">
                        <a:buNone/>
                      </a:pPr>
                      <a:r>
                        <a:rPr lang="en-US" sz="1200" dirty="0">
                          <a:solidFill>
                            <a:srgbClr val="2E3A3D"/>
                          </a:solidFill>
                          <a:latin typeface="Calibri" pitchFamily="34" charset="0"/>
                          <a:ea typeface="Calibri" pitchFamily="34" charset="-122"/>
                          <a:cs typeface="Calibri" pitchFamily="34" charset="-120"/>
                        </a:rPr>
                        <a:t>Regallager</a:t>
                      </a:r>
                      <a:endParaRPr lang="en-US" sz="1200" dirty="0">
                        <a:latin typeface="Calibri" charset="0"/>
                        <a:ea typeface="Calibri" charset="0"/>
                        <a:cs typeface="Calibri" charset="0"/>
                      </a:endParaRPr>
                    </a:p>
                  </a:txBody>
                  <a:tcPr marL="76200" marR="76200" marT="50800" marB="50800" anchor="ctr">
                    <a:lnL w="12700" cap="flat" cmpd="sng" algn="ctr">
                      <a:solidFill>
                        <a:srgbClr val="DCE4E5"/>
                      </a:solidFill>
                      <a:prstDash val="solid"/>
                      <a:round/>
                      <a:headEnd type="none" w="med" len="med"/>
                      <a:tailEnd type="none" w="med" len="med"/>
                    </a:lnL>
                    <a:lnR w="12700" cap="flat" cmpd="sng" algn="ctr">
                      <a:solidFill>
                        <a:srgbClr val="DCE4E5"/>
                      </a:solidFill>
                      <a:prstDash val="solid"/>
                      <a:round/>
                      <a:headEnd type="none" w="med" len="med"/>
                      <a:tailEnd type="none" w="med" len="med"/>
                    </a:lnR>
                    <a:lnT w="12700" cap="flat" cmpd="sng" algn="ctr">
                      <a:solidFill>
                        <a:srgbClr val="DCE4E5"/>
                      </a:solidFill>
                      <a:prstDash val="solid"/>
                      <a:round/>
                      <a:headEnd type="none" w="med" len="med"/>
                      <a:tailEnd type="none" w="med" len="med"/>
                    </a:lnT>
                    <a:lnB w="12700" cap="flat" cmpd="sng" algn="ctr">
                      <a:solidFill>
                        <a:srgbClr val="DCE4E5"/>
                      </a:solidFill>
                      <a:prstDash val="solid"/>
                      <a:round/>
                      <a:headEnd type="none" w="med" len="med"/>
                      <a:tailEnd type="none" w="med" len="med"/>
                    </a:lnB>
                    <a:solidFill>
                      <a:srgbClr val="F6F9F9"/>
                    </a:solidFill>
                  </a:tcPr>
                </a:tc>
                <a:tc>
                  <a:txBody>
                    <a:bodyPr/>
                    <a:lstStyle/>
                    <a:p>
                      <a:pPr marL="0" indent="0" algn="l">
                        <a:buNone/>
                      </a:pPr>
                      <a:r>
                        <a:rPr lang="en-US" sz="1200" dirty="0">
                          <a:solidFill>
                            <a:srgbClr val="2E3A3D"/>
                          </a:solidFill>
                          <a:latin typeface="Calibri" pitchFamily="34" charset="0"/>
                          <a:ea typeface="Calibri" pitchFamily="34" charset="-122"/>
                          <a:cs typeface="Calibri" pitchFamily="34" charset="-120"/>
                        </a:rPr>
                        <a:t>2,50 m</a:t>
                      </a:r>
                      <a:endParaRPr lang="en-US" sz="1200" dirty="0">
                        <a:latin typeface="Calibri" charset="0"/>
                        <a:ea typeface="Calibri" charset="0"/>
                        <a:cs typeface="Calibri" charset="0"/>
                      </a:endParaRPr>
                    </a:p>
                  </a:txBody>
                  <a:tcPr marL="76200" marR="76200" marT="50800" marB="50800" anchor="ctr">
                    <a:lnL w="12700" cap="flat" cmpd="sng" algn="ctr">
                      <a:solidFill>
                        <a:srgbClr val="DCE4E5"/>
                      </a:solidFill>
                      <a:prstDash val="solid"/>
                      <a:round/>
                      <a:headEnd type="none" w="med" len="med"/>
                      <a:tailEnd type="none" w="med" len="med"/>
                    </a:lnL>
                    <a:lnR w="12700" cap="flat" cmpd="sng" algn="ctr">
                      <a:solidFill>
                        <a:srgbClr val="DCE4E5"/>
                      </a:solidFill>
                      <a:prstDash val="solid"/>
                      <a:round/>
                      <a:headEnd type="none" w="med" len="med"/>
                      <a:tailEnd type="none" w="med" len="med"/>
                    </a:lnR>
                    <a:lnT w="12700" cap="flat" cmpd="sng" algn="ctr">
                      <a:solidFill>
                        <a:srgbClr val="DCE4E5"/>
                      </a:solidFill>
                      <a:prstDash val="solid"/>
                      <a:round/>
                      <a:headEnd type="none" w="med" len="med"/>
                      <a:tailEnd type="none" w="med" len="med"/>
                    </a:lnT>
                    <a:lnB w="12700" cap="flat" cmpd="sng" algn="ctr">
                      <a:solidFill>
                        <a:srgbClr val="DCE4E5"/>
                      </a:solidFill>
                      <a:prstDash val="solid"/>
                      <a:round/>
                      <a:headEnd type="none" w="med" len="med"/>
                      <a:tailEnd type="none" w="med" len="med"/>
                    </a:lnB>
                    <a:solidFill>
                      <a:srgbClr val="F6F9F9"/>
                    </a:solidFill>
                  </a:tcPr>
                </a:tc>
                <a:tc>
                  <a:txBody>
                    <a:bodyPr/>
                    <a:lstStyle/>
                    <a:p>
                      <a:pPr marL="0" indent="0" algn="l">
                        <a:buNone/>
                      </a:pPr>
                      <a:r>
                        <a:rPr lang="en-US" sz="1200" dirty="0">
                          <a:solidFill>
                            <a:srgbClr val="2E3A3D"/>
                          </a:solidFill>
                          <a:latin typeface="Calibri" pitchFamily="34" charset="0"/>
                          <a:ea typeface="Calibri" pitchFamily="34" charset="-122"/>
                          <a:cs typeface="Calibri" pitchFamily="34" charset="-120"/>
                        </a:rPr>
                        <a:t>2.122</a:t>
                      </a:r>
                      <a:endParaRPr lang="en-US" sz="1200" dirty="0">
                        <a:latin typeface="Calibri" charset="0"/>
                        <a:ea typeface="Calibri" charset="0"/>
                        <a:cs typeface="Calibri" charset="0"/>
                      </a:endParaRPr>
                    </a:p>
                  </a:txBody>
                  <a:tcPr marL="76200" marR="76200" marT="50800" marB="50800" anchor="ctr">
                    <a:lnL w="12700" cap="flat" cmpd="sng" algn="ctr">
                      <a:solidFill>
                        <a:srgbClr val="DCE4E5"/>
                      </a:solidFill>
                      <a:prstDash val="solid"/>
                      <a:round/>
                      <a:headEnd type="none" w="med" len="med"/>
                      <a:tailEnd type="none" w="med" len="med"/>
                    </a:lnL>
                    <a:lnR w="12700" cap="flat" cmpd="sng" algn="ctr">
                      <a:solidFill>
                        <a:srgbClr val="DCE4E5"/>
                      </a:solidFill>
                      <a:prstDash val="solid"/>
                      <a:round/>
                      <a:headEnd type="none" w="med" len="med"/>
                      <a:tailEnd type="none" w="med" len="med"/>
                    </a:lnR>
                    <a:lnT w="12700" cap="flat" cmpd="sng" algn="ctr">
                      <a:solidFill>
                        <a:srgbClr val="DCE4E5"/>
                      </a:solidFill>
                      <a:prstDash val="solid"/>
                      <a:round/>
                      <a:headEnd type="none" w="med" len="med"/>
                      <a:tailEnd type="none" w="med" len="med"/>
                    </a:lnT>
                    <a:lnB w="12700" cap="flat" cmpd="sng" algn="ctr">
                      <a:solidFill>
                        <a:srgbClr val="DCE4E5"/>
                      </a:solidFill>
                      <a:prstDash val="solid"/>
                      <a:round/>
                      <a:headEnd type="none" w="med" len="med"/>
                      <a:tailEnd type="none" w="med" len="med"/>
                    </a:lnB>
                    <a:solidFill>
                      <a:srgbClr val="F6F9F9"/>
                    </a:solidFill>
                  </a:tcPr>
                </a:tc>
                <a:tc>
                  <a:txBody>
                    <a:bodyPr/>
                    <a:lstStyle/>
                    <a:p>
                      <a:pPr marL="0" indent="0" algn="l">
                        <a:buNone/>
                      </a:pPr>
                      <a:r>
                        <a:rPr lang="en-US" sz="1200" dirty="0">
                          <a:solidFill>
                            <a:srgbClr val="2E3A3D"/>
                          </a:solidFill>
                          <a:latin typeface="Calibri" pitchFamily="34" charset="0"/>
                          <a:ea typeface="Calibri" pitchFamily="34" charset="-122"/>
                          <a:cs typeface="Calibri" pitchFamily="34" charset="-120"/>
                        </a:rPr>
                        <a:t>frei</a:t>
                      </a:r>
                      <a:endParaRPr lang="en-US" sz="1200" dirty="0">
                        <a:latin typeface="Calibri" charset="0"/>
                        <a:ea typeface="Calibri" charset="0"/>
                        <a:cs typeface="Calibri" charset="0"/>
                      </a:endParaRPr>
                    </a:p>
                  </a:txBody>
                  <a:tcPr marL="76200" marR="76200" marT="50800" marB="50800" anchor="ctr">
                    <a:lnL w="12700" cap="flat" cmpd="sng" algn="ctr">
                      <a:solidFill>
                        <a:srgbClr val="DCE4E5"/>
                      </a:solidFill>
                      <a:prstDash val="solid"/>
                      <a:round/>
                      <a:headEnd type="none" w="med" len="med"/>
                      <a:tailEnd type="none" w="med" len="med"/>
                    </a:lnL>
                    <a:lnR w="12700" cap="flat" cmpd="sng" algn="ctr">
                      <a:solidFill>
                        <a:srgbClr val="DCE4E5"/>
                      </a:solidFill>
                      <a:prstDash val="solid"/>
                      <a:round/>
                      <a:headEnd type="none" w="med" len="med"/>
                      <a:tailEnd type="none" w="med" len="med"/>
                    </a:lnR>
                    <a:lnT w="12700" cap="flat" cmpd="sng" algn="ctr">
                      <a:solidFill>
                        <a:srgbClr val="DCE4E5"/>
                      </a:solidFill>
                      <a:prstDash val="solid"/>
                      <a:round/>
                      <a:headEnd type="none" w="med" len="med"/>
                      <a:tailEnd type="none" w="med" len="med"/>
                    </a:lnT>
                    <a:lnB w="12700" cap="flat" cmpd="sng" algn="ctr">
                      <a:solidFill>
                        <a:srgbClr val="DCE4E5"/>
                      </a:solidFill>
                      <a:prstDash val="solid"/>
                      <a:round/>
                      <a:headEnd type="none" w="med" len="med"/>
                      <a:tailEnd type="none" w="med" len="med"/>
                    </a:lnB>
                    <a:solidFill>
                      <a:srgbClr val="F6F9F9"/>
                    </a:solidFill>
                  </a:tcPr>
                </a:tc>
                <a:extLst>
                  <a:ext uri="{0D108BD9-81ED-4DB2-BD59-A6C34878D82A}">
                    <a16:rowId xmlns:a16="http://schemas.microsoft.com/office/drawing/2014/main" val="10003"/>
                  </a:ext>
                </a:extLst>
              </a:tr>
              <a:tr h="457200">
                <a:tc>
                  <a:txBody>
                    <a:bodyPr/>
                    <a:lstStyle/>
                    <a:p>
                      <a:pPr marL="0" indent="0" algn="l">
                        <a:buNone/>
                      </a:pPr>
                      <a:r>
                        <a:rPr lang="en-US" sz="1200" b="1" dirty="0">
                          <a:solidFill>
                            <a:srgbClr val="2E3A3D"/>
                          </a:solidFill>
                          <a:latin typeface="Calibri" pitchFamily="34" charset="0"/>
                          <a:ea typeface="Calibri" pitchFamily="34" charset="-122"/>
                          <a:cs typeface="Calibri" pitchFamily="34" charset="-120"/>
                        </a:rPr>
                        <a:t>2. Obergeschoss</a:t>
                      </a:r>
                      <a:endParaRPr lang="en-US" sz="1200" dirty="0">
                        <a:latin typeface="Calibri" charset="0"/>
                        <a:ea typeface="Calibri" charset="0"/>
                        <a:cs typeface="Calibri" charset="0"/>
                      </a:endParaRPr>
                    </a:p>
                  </a:txBody>
                  <a:tcPr marL="76200" marR="76200" marT="50800" marB="50800" anchor="ctr">
                    <a:lnL w="12700" cap="flat" cmpd="sng" algn="ctr">
                      <a:solidFill>
                        <a:srgbClr val="DCE4E5"/>
                      </a:solidFill>
                      <a:prstDash val="solid"/>
                      <a:round/>
                      <a:headEnd type="none" w="med" len="med"/>
                      <a:tailEnd type="none" w="med" len="med"/>
                    </a:lnL>
                    <a:lnR w="12700" cap="flat" cmpd="sng" algn="ctr">
                      <a:solidFill>
                        <a:srgbClr val="DCE4E5"/>
                      </a:solidFill>
                      <a:prstDash val="solid"/>
                      <a:round/>
                      <a:headEnd type="none" w="med" len="med"/>
                      <a:tailEnd type="none" w="med" len="med"/>
                    </a:lnR>
                    <a:lnT w="12700" cap="flat" cmpd="sng" algn="ctr">
                      <a:solidFill>
                        <a:srgbClr val="DCE4E5"/>
                      </a:solidFill>
                      <a:prstDash val="solid"/>
                      <a:round/>
                      <a:headEnd type="none" w="med" len="med"/>
                      <a:tailEnd type="none" w="med" len="med"/>
                    </a:lnT>
                    <a:lnB w="12700" cap="flat" cmpd="sng" algn="ctr">
                      <a:solidFill>
                        <a:srgbClr val="DCE4E5"/>
                      </a:solidFill>
                      <a:prstDash val="solid"/>
                      <a:round/>
                      <a:headEnd type="none" w="med" len="med"/>
                      <a:tailEnd type="none" w="med" len="med"/>
                    </a:lnB>
                    <a:solidFill>
                      <a:srgbClr val="F6F9F9"/>
                    </a:solidFill>
                  </a:tcPr>
                </a:tc>
                <a:tc>
                  <a:txBody>
                    <a:bodyPr/>
                    <a:lstStyle/>
                    <a:p>
                      <a:pPr marL="0" indent="0" algn="l">
                        <a:buNone/>
                      </a:pPr>
                      <a:r>
                        <a:rPr lang="en-US" sz="1200" dirty="0" err="1">
                          <a:solidFill>
                            <a:srgbClr val="2E3A3D"/>
                          </a:solidFill>
                          <a:latin typeface="Calibri" pitchFamily="34" charset="0"/>
                          <a:ea typeface="Calibri" pitchFamily="34" charset="-122"/>
                          <a:cs typeface="Calibri" pitchFamily="34" charset="-120"/>
                        </a:rPr>
                        <a:t>Regallager</a:t>
                      </a:r>
                      <a:r>
                        <a:rPr lang="en-US" sz="1200" dirty="0">
                          <a:solidFill>
                            <a:srgbClr val="2E3A3D"/>
                          </a:solidFill>
                          <a:latin typeface="Calibri" pitchFamily="34" charset="0"/>
                          <a:ea typeface="Calibri" pitchFamily="34" charset="-122"/>
                          <a:cs typeface="Calibri" pitchFamily="34" charset="-120"/>
                        </a:rPr>
                        <a:t> </a:t>
                      </a:r>
                    </a:p>
                    <a:p>
                      <a:pPr marL="0" indent="0" algn="l">
                        <a:buNone/>
                      </a:pPr>
                      <a:r>
                        <a:rPr lang="en-US" sz="1200" dirty="0">
                          <a:solidFill>
                            <a:srgbClr val="2E3A3D"/>
                          </a:solidFill>
                          <a:latin typeface="Calibri" pitchFamily="34" charset="0"/>
                          <a:ea typeface="Calibri" pitchFamily="34" charset="-122"/>
                          <a:cs typeface="Calibri" pitchFamily="34" charset="-120"/>
                        </a:rPr>
                        <a:t>(eingestellte Zwischendecke)</a:t>
                      </a:r>
                      <a:endParaRPr lang="en-US" sz="1200" dirty="0">
                        <a:latin typeface="Calibri" charset="0"/>
                        <a:ea typeface="Calibri" charset="0"/>
                        <a:cs typeface="Calibri" charset="0"/>
                      </a:endParaRPr>
                    </a:p>
                  </a:txBody>
                  <a:tcPr marL="76200" marR="76200" marT="50800" marB="50800" anchor="ctr">
                    <a:lnL w="12700" cap="flat" cmpd="sng" algn="ctr">
                      <a:solidFill>
                        <a:srgbClr val="DCE4E5"/>
                      </a:solidFill>
                      <a:prstDash val="solid"/>
                      <a:round/>
                      <a:headEnd type="none" w="med" len="med"/>
                      <a:tailEnd type="none" w="med" len="med"/>
                    </a:lnL>
                    <a:lnR w="12700" cap="flat" cmpd="sng" algn="ctr">
                      <a:solidFill>
                        <a:srgbClr val="DCE4E5"/>
                      </a:solidFill>
                      <a:prstDash val="solid"/>
                      <a:round/>
                      <a:headEnd type="none" w="med" len="med"/>
                      <a:tailEnd type="none" w="med" len="med"/>
                    </a:lnR>
                    <a:lnT w="12700" cap="flat" cmpd="sng" algn="ctr">
                      <a:solidFill>
                        <a:srgbClr val="DCE4E5"/>
                      </a:solidFill>
                      <a:prstDash val="solid"/>
                      <a:round/>
                      <a:headEnd type="none" w="med" len="med"/>
                      <a:tailEnd type="none" w="med" len="med"/>
                    </a:lnT>
                    <a:lnB w="12700" cap="flat" cmpd="sng" algn="ctr">
                      <a:solidFill>
                        <a:srgbClr val="DCE4E5"/>
                      </a:solidFill>
                      <a:prstDash val="solid"/>
                      <a:round/>
                      <a:headEnd type="none" w="med" len="med"/>
                      <a:tailEnd type="none" w="med" len="med"/>
                    </a:lnB>
                    <a:solidFill>
                      <a:srgbClr val="F6F9F9"/>
                    </a:solidFill>
                  </a:tcPr>
                </a:tc>
                <a:tc>
                  <a:txBody>
                    <a:bodyPr/>
                    <a:lstStyle/>
                    <a:p>
                      <a:pPr marL="0" indent="0" algn="l">
                        <a:buNone/>
                      </a:pPr>
                      <a:r>
                        <a:rPr lang="en-US" sz="1200" dirty="0">
                          <a:solidFill>
                            <a:srgbClr val="2E3A3D"/>
                          </a:solidFill>
                          <a:latin typeface="Calibri" pitchFamily="34" charset="0"/>
                          <a:ea typeface="Calibri" pitchFamily="34" charset="-122"/>
                          <a:cs typeface="Calibri" pitchFamily="34" charset="-120"/>
                        </a:rPr>
                        <a:t>2,08 m</a:t>
                      </a:r>
                      <a:endParaRPr lang="en-US" sz="1200" dirty="0">
                        <a:latin typeface="Calibri" charset="0"/>
                        <a:ea typeface="Calibri" charset="0"/>
                        <a:cs typeface="Calibri" charset="0"/>
                      </a:endParaRPr>
                    </a:p>
                  </a:txBody>
                  <a:tcPr marL="76200" marR="76200" marT="50800" marB="50800" anchor="ctr">
                    <a:lnL w="12700" cap="flat" cmpd="sng" algn="ctr">
                      <a:solidFill>
                        <a:srgbClr val="DCE4E5"/>
                      </a:solidFill>
                      <a:prstDash val="solid"/>
                      <a:round/>
                      <a:headEnd type="none" w="med" len="med"/>
                      <a:tailEnd type="none" w="med" len="med"/>
                    </a:lnL>
                    <a:lnR w="12700" cap="flat" cmpd="sng" algn="ctr">
                      <a:solidFill>
                        <a:srgbClr val="DCE4E5"/>
                      </a:solidFill>
                      <a:prstDash val="solid"/>
                      <a:round/>
                      <a:headEnd type="none" w="med" len="med"/>
                      <a:tailEnd type="none" w="med" len="med"/>
                    </a:lnR>
                    <a:lnT w="12700" cap="flat" cmpd="sng" algn="ctr">
                      <a:solidFill>
                        <a:srgbClr val="DCE4E5"/>
                      </a:solidFill>
                      <a:prstDash val="solid"/>
                      <a:round/>
                      <a:headEnd type="none" w="med" len="med"/>
                      <a:tailEnd type="none" w="med" len="med"/>
                    </a:lnT>
                    <a:lnB w="12700" cap="flat" cmpd="sng" algn="ctr">
                      <a:solidFill>
                        <a:srgbClr val="DCE4E5"/>
                      </a:solidFill>
                      <a:prstDash val="solid"/>
                      <a:round/>
                      <a:headEnd type="none" w="med" len="med"/>
                      <a:tailEnd type="none" w="med" len="med"/>
                    </a:lnB>
                    <a:solidFill>
                      <a:srgbClr val="F6F9F9"/>
                    </a:solidFill>
                  </a:tcPr>
                </a:tc>
                <a:tc>
                  <a:txBody>
                    <a:bodyPr/>
                    <a:lstStyle/>
                    <a:p>
                      <a:pPr marL="0" indent="0" algn="l">
                        <a:buNone/>
                      </a:pPr>
                      <a:r>
                        <a:rPr lang="en-US" sz="1200" dirty="0">
                          <a:solidFill>
                            <a:srgbClr val="2E3A3D"/>
                          </a:solidFill>
                          <a:latin typeface="Calibri" pitchFamily="34" charset="0"/>
                          <a:ea typeface="Calibri" pitchFamily="34" charset="-122"/>
                          <a:cs typeface="Calibri" pitchFamily="34" charset="-120"/>
                        </a:rPr>
                        <a:t>2.108</a:t>
                      </a:r>
                      <a:endParaRPr lang="en-US" sz="1200" dirty="0">
                        <a:latin typeface="Calibri" charset="0"/>
                        <a:ea typeface="Calibri" charset="0"/>
                        <a:cs typeface="Calibri" charset="0"/>
                      </a:endParaRPr>
                    </a:p>
                  </a:txBody>
                  <a:tcPr marL="76200" marR="76200" marT="50800" marB="50800" anchor="ctr">
                    <a:lnL w="12700" cap="flat" cmpd="sng" algn="ctr">
                      <a:solidFill>
                        <a:srgbClr val="DCE4E5"/>
                      </a:solidFill>
                      <a:prstDash val="solid"/>
                      <a:round/>
                      <a:headEnd type="none" w="med" len="med"/>
                      <a:tailEnd type="none" w="med" len="med"/>
                    </a:lnL>
                    <a:lnR w="12700" cap="flat" cmpd="sng" algn="ctr">
                      <a:solidFill>
                        <a:srgbClr val="DCE4E5"/>
                      </a:solidFill>
                      <a:prstDash val="solid"/>
                      <a:round/>
                      <a:headEnd type="none" w="med" len="med"/>
                      <a:tailEnd type="none" w="med" len="med"/>
                    </a:lnR>
                    <a:lnT w="12700" cap="flat" cmpd="sng" algn="ctr">
                      <a:solidFill>
                        <a:srgbClr val="DCE4E5"/>
                      </a:solidFill>
                      <a:prstDash val="solid"/>
                      <a:round/>
                      <a:headEnd type="none" w="med" len="med"/>
                      <a:tailEnd type="none" w="med" len="med"/>
                    </a:lnT>
                    <a:lnB w="12700" cap="flat" cmpd="sng" algn="ctr">
                      <a:solidFill>
                        <a:srgbClr val="DCE4E5"/>
                      </a:solidFill>
                      <a:prstDash val="solid"/>
                      <a:round/>
                      <a:headEnd type="none" w="med" len="med"/>
                      <a:tailEnd type="none" w="med" len="med"/>
                    </a:lnB>
                    <a:solidFill>
                      <a:srgbClr val="F6F9F9"/>
                    </a:solidFill>
                  </a:tcPr>
                </a:tc>
                <a:tc>
                  <a:txBody>
                    <a:bodyPr/>
                    <a:lstStyle/>
                    <a:p>
                      <a:pPr marL="0" indent="0" algn="l">
                        <a:buNone/>
                      </a:pPr>
                      <a:r>
                        <a:rPr lang="en-US" sz="1200" dirty="0">
                          <a:solidFill>
                            <a:srgbClr val="2E3A3D"/>
                          </a:solidFill>
                          <a:latin typeface="Calibri" pitchFamily="34" charset="0"/>
                          <a:ea typeface="Calibri" pitchFamily="34" charset="-122"/>
                          <a:cs typeface="Calibri" pitchFamily="34" charset="-120"/>
                        </a:rPr>
                        <a:t>frei</a:t>
                      </a:r>
                      <a:endParaRPr lang="en-US" sz="1200" dirty="0">
                        <a:latin typeface="Calibri" charset="0"/>
                        <a:ea typeface="Calibri" charset="0"/>
                        <a:cs typeface="Calibri" charset="0"/>
                      </a:endParaRPr>
                    </a:p>
                  </a:txBody>
                  <a:tcPr marL="76200" marR="76200" marT="50800" marB="50800" anchor="ctr">
                    <a:lnL w="12700" cap="flat" cmpd="sng" algn="ctr">
                      <a:solidFill>
                        <a:srgbClr val="DCE4E5"/>
                      </a:solidFill>
                      <a:prstDash val="solid"/>
                      <a:round/>
                      <a:headEnd type="none" w="med" len="med"/>
                      <a:tailEnd type="none" w="med" len="med"/>
                    </a:lnL>
                    <a:lnR w="12700" cap="flat" cmpd="sng" algn="ctr">
                      <a:solidFill>
                        <a:srgbClr val="DCE4E5"/>
                      </a:solidFill>
                      <a:prstDash val="solid"/>
                      <a:round/>
                      <a:headEnd type="none" w="med" len="med"/>
                      <a:tailEnd type="none" w="med" len="med"/>
                    </a:lnR>
                    <a:lnT w="12700" cap="flat" cmpd="sng" algn="ctr">
                      <a:solidFill>
                        <a:srgbClr val="DCE4E5"/>
                      </a:solidFill>
                      <a:prstDash val="solid"/>
                      <a:round/>
                      <a:headEnd type="none" w="med" len="med"/>
                      <a:tailEnd type="none" w="med" len="med"/>
                    </a:lnT>
                    <a:lnB w="12700" cap="flat" cmpd="sng" algn="ctr">
                      <a:solidFill>
                        <a:srgbClr val="DCE4E5"/>
                      </a:solidFill>
                      <a:prstDash val="solid"/>
                      <a:round/>
                      <a:headEnd type="none" w="med" len="med"/>
                      <a:tailEnd type="none" w="med" len="med"/>
                    </a:lnB>
                    <a:solidFill>
                      <a:srgbClr val="F6F9F9"/>
                    </a:solidFill>
                  </a:tcPr>
                </a:tc>
                <a:extLst>
                  <a:ext uri="{0D108BD9-81ED-4DB2-BD59-A6C34878D82A}">
                    <a16:rowId xmlns:a16="http://schemas.microsoft.com/office/drawing/2014/main" val="1385952330"/>
                  </a:ext>
                </a:extLst>
              </a:tr>
              <a:tr h="457200">
                <a:tc>
                  <a:txBody>
                    <a:bodyPr/>
                    <a:lstStyle/>
                    <a:p>
                      <a:pPr marL="0" indent="0" algn="l">
                        <a:buNone/>
                      </a:pPr>
                      <a:r>
                        <a:rPr lang="en-US" sz="1200" b="1" dirty="0">
                          <a:solidFill>
                            <a:srgbClr val="2E3A3D"/>
                          </a:solidFill>
                          <a:latin typeface="Calibri" pitchFamily="34" charset="0"/>
                          <a:ea typeface="Calibri" pitchFamily="34" charset="-122"/>
                          <a:cs typeface="Calibri" pitchFamily="34" charset="-120"/>
                        </a:rPr>
                        <a:t>Halle 1 · Hauptebene</a:t>
                      </a:r>
                      <a:endParaRPr lang="en-US" sz="1200" dirty="0">
                        <a:latin typeface="Calibri" charset="0"/>
                        <a:ea typeface="Calibri" charset="0"/>
                        <a:cs typeface="Calibri" charset="0"/>
                      </a:endParaRPr>
                    </a:p>
                  </a:txBody>
                  <a:tcPr marL="76200" marR="76200" marT="50800" marB="50800" anchor="ctr">
                    <a:lnL w="12700" cap="flat" cmpd="sng" algn="ctr">
                      <a:solidFill>
                        <a:srgbClr val="DCE4E5"/>
                      </a:solidFill>
                      <a:prstDash val="solid"/>
                      <a:round/>
                      <a:headEnd type="none" w="med" len="med"/>
                      <a:tailEnd type="none" w="med" len="med"/>
                    </a:lnL>
                    <a:lnR w="12700" cap="flat" cmpd="sng" algn="ctr">
                      <a:solidFill>
                        <a:srgbClr val="DCE4E5"/>
                      </a:solidFill>
                      <a:prstDash val="solid"/>
                      <a:round/>
                      <a:headEnd type="none" w="med" len="med"/>
                      <a:tailEnd type="none" w="med" len="med"/>
                    </a:lnR>
                    <a:lnT w="12700" cap="flat" cmpd="sng" algn="ctr">
                      <a:solidFill>
                        <a:srgbClr val="DCE4E5"/>
                      </a:solidFill>
                      <a:prstDash val="solid"/>
                      <a:round/>
                      <a:headEnd type="none" w="med" len="med"/>
                      <a:tailEnd type="none" w="med" len="med"/>
                    </a:lnT>
                    <a:lnB w="12700" cap="flat" cmpd="sng" algn="ctr">
                      <a:solidFill>
                        <a:srgbClr val="DCE4E5"/>
                      </a:solidFill>
                      <a:prstDash val="solid"/>
                      <a:round/>
                      <a:headEnd type="none" w="med" len="med"/>
                      <a:tailEnd type="none" w="med" len="med"/>
                    </a:lnB>
                    <a:solidFill>
                      <a:srgbClr val="FFFFFF"/>
                    </a:solidFill>
                  </a:tcPr>
                </a:tc>
                <a:tc>
                  <a:txBody>
                    <a:bodyPr/>
                    <a:lstStyle/>
                    <a:p>
                      <a:pPr marL="0" indent="0" algn="l">
                        <a:buNone/>
                      </a:pPr>
                      <a:r>
                        <a:rPr lang="en-US" sz="1200" dirty="0">
                          <a:solidFill>
                            <a:srgbClr val="2E3A3D"/>
                          </a:solidFill>
                          <a:latin typeface="Calibri" pitchFamily="34" charset="0"/>
                          <a:ea typeface="Calibri" pitchFamily="34" charset="-122"/>
                          <a:cs typeface="Calibri" pitchFamily="34" charset="-120"/>
                        </a:rPr>
                        <a:t>Lager / Produktion</a:t>
                      </a:r>
                      <a:endParaRPr lang="en-US" sz="1200" dirty="0">
                        <a:latin typeface="Calibri" charset="0"/>
                        <a:ea typeface="Calibri" charset="0"/>
                        <a:cs typeface="Calibri" charset="0"/>
                      </a:endParaRPr>
                    </a:p>
                  </a:txBody>
                  <a:tcPr marL="76200" marR="76200" marT="50800" marB="50800" anchor="ctr">
                    <a:lnL w="12700" cap="flat" cmpd="sng" algn="ctr">
                      <a:solidFill>
                        <a:srgbClr val="DCE4E5"/>
                      </a:solidFill>
                      <a:prstDash val="solid"/>
                      <a:round/>
                      <a:headEnd type="none" w="med" len="med"/>
                      <a:tailEnd type="none" w="med" len="med"/>
                    </a:lnL>
                    <a:lnR w="12700" cap="flat" cmpd="sng" algn="ctr">
                      <a:solidFill>
                        <a:srgbClr val="DCE4E5"/>
                      </a:solidFill>
                      <a:prstDash val="solid"/>
                      <a:round/>
                      <a:headEnd type="none" w="med" len="med"/>
                      <a:tailEnd type="none" w="med" len="med"/>
                    </a:lnR>
                    <a:lnT w="12700" cap="flat" cmpd="sng" algn="ctr">
                      <a:solidFill>
                        <a:srgbClr val="DCE4E5"/>
                      </a:solidFill>
                      <a:prstDash val="solid"/>
                      <a:round/>
                      <a:headEnd type="none" w="med" len="med"/>
                      <a:tailEnd type="none" w="med" len="med"/>
                    </a:lnT>
                    <a:lnB w="12700" cap="flat" cmpd="sng" algn="ctr">
                      <a:solidFill>
                        <a:srgbClr val="DCE4E5"/>
                      </a:solidFill>
                      <a:prstDash val="solid"/>
                      <a:round/>
                      <a:headEnd type="none" w="med" len="med"/>
                      <a:tailEnd type="none" w="med" len="med"/>
                    </a:lnB>
                    <a:solidFill>
                      <a:srgbClr val="FFFFFF"/>
                    </a:solidFill>
                  </a:tcPr>
                </a:tc>
                <a:tc>
                  <a:txBody>
                    <a:bodyPr/>
                    <a:lstStyle/>
                    <a:p>
                      <a:pPr marL="0" indent="0" algn="l">
                        <a:buNone/>
                      </a:pPr>
                      <a:r>
                        <a:rPr lang="en-US" sz="1200" dirty="0">
                          <a:solidFill>
                            <a:srgbClr val="2E3A3D"/>
                          </a:solidFill>
                          <a:latin typeface="Calibri" pitchFamily="34" charset="0"/>
                          <a:ea typeface="Calibri" pitchFamily="34" charset="-122"/>
                          <a:cs typeface="Calibri" pitchFamily="34" charset="-120"/>
                        </a:rPr>
                        <a:t>3,00 m</a:t>
                      </a:r>
                      <a:endParaRPr lang="en-US" sz="1200" dirty="0">
                        <a:latin typeface="Calibri" charset="0"/>
                        <a:ea typeface="Calibri" charset="0"/>
                        <a:cs typeface="Calibri" charset="0"/>
                      </a:endParaRPr>
                    </a:p>
                  </a:txBody>
                  <a:tcPr marL="76200" marR="76200" marT="50800" marB="50800" anchor="ctr">
                    <a:lnL w="12700" cap="flat" cmpd="sng" algn="ctr">
                      <a:solidFill>
                        <a:srgbClr val="DCE4E5"/>
                      </a:solidFill>
                      <a:prstDash val="solid"/>
                      <a:round/>
                      <a:headEnd type="none" w="med" len="med"/>
                      <a:tailEnd type="none" w="med" len="med"/>
                    </a:lnL>
                    <a:lnR w="12700" cap="flat" cmpd="sng" algn="ctr">
                      <a:solidFill>
                        <a:srgbClr val="DCE4E5"/>
                      </a:solidFill>
                      <a:prstDash val="solid"/>
                      <a:round/>
                      <a:headEnd type="none" w="med" len="med"/>
                      <a:tailEnd type="none" w="med" len="med"/>
                    </a:lnR>
                    <a:lnT w="12700" cap="flat" cmpd="sng" algn="ctr">
                      <a:solidFill>
                        <a:srgbClr val="DCE4E5"/>
                      </a:solidFill>
                      <a:prstDash val="solid"/>
                      <a:round/>
                      <a:headEnd type="none" w="med" len="med"/>
                      <a:tailEnd type="none" w="med" len="med"/>
                    </a:lnT>
                    <a:lnB w="12700" cap="flat" cmpd="sng" algn="ctr">
                      <a:solidFill>
                        <a:srgbClr val="DCE4E5"/>
                      </a:solidFill>
                      <a:prstDash val="solid"/>
                      <a:round/>
                      <a:headEnd type="none" w="med" len="med"/>
                      <a:tailEnd type="none" w="med" len="med"/>
                    </a:lnB>
                    <a:solidFill>
                      <a:srgbClr val="FFFFFF"/>
                    </a:solidFill>
                  </a:tcPr>
                </a:tc>
                <a:tc>
                  <a:txBody>
                    <a:bodyPr/>
                    <a:lstStyle/>
                    <a:p>
                      <a:pPr marL="0" indent="0" algn="l">
                        <a:buNone/>
                      </a:pPr>
                      <a:r>
                        <a:rPr lang="en-US" sz="1200" dirty="0">
                          <a:solidFill>
                            <a:srgbClr val="2E3A3D"/>
                          </a:solidFill>
                          <a:latin typeface="Calibri" pitchFamily="34" charset="0"/>
                          <a:ea typeface="Calibri" pitchFamily="34" charset="-122"/>
                          <a:cs typeface="Calibri" pitchFamily="34" charset="-120"/>
                        </a:rPr>
                        <a:t>ca. 3.300</a:t>
                      </a:r>
                      <a:endParaRPr lang="en-US" sz="1200" dirty="0">
                        <a:latin typeface="Calibri" charset="0"/>
                        <a:ea typeface="Calibri" charset="0"/>
                        <a:cs typeface="Calibri" charset="0"/>
                      </a:endParaRPr>
                    </a:p>
                  </a:txBody>
                  <a:tcPr marL="76200" marR="76200" marT="50800" marB="50800" anchor="ctr">
                    <a:lnL w="12700" cap="flat" cmpd="sng" algn="ctr">
                      <a:solidFill>
                        <a:srgbClr val="DCE4E5"/>
                      </a:solidFill>
                      <a:prstDash val="solid"/>
                      <a:round/>
                      <a:headEnd type="none" w="med" len="med"/>
                      <a:tailEnd type="none" w="med" len="med"/>
                    </a:lnL>
                    <a:lnR w="12700" cap="flat" cmpd="sng" algn="ctr">
                      <a:solidFill>
                        <a:srgbClr val="DCE4E5"/>
                      </a:solidFill>
                      <a:prstDash val="solid"/>
                      <a:round/>
                      <a:headEnd type="none" w="med" len="med"/>
                      <a:tailEnd type="none" w="med" len="med"/>
                    </a:lnR>
                    <a:lnT w="12700" cap="flat" cmpd="sng" algn="ctr">
                      <a:solidFill>
                        <a:srgbClr val="DCE4E5"/>
                      </a:solidFill>
                      <a:prstDash val="solid"/>
                      <a:round/>
                      <a:headEnd type="none" w="med" len="med"/>
                      <a:tailEnd type="none" w="med" len="med"/>
                    </a:lnT>
                    <a:lnB w="12700" cap="flat" cmpd="sng" algn="ctr">
                      <a:solidFill>
                        <a:srgbClr val="DCE4E5"/>
                      </a:solidFill>
                      <a:prstDash val="solid"/>
                      <a:round/>
                      <a:headEnd type="none" w="med" len="med"/>
                      <a:tailEnd type="none" w="med" len="med"/>
                    </a:lnB>
                    <a:solidFill>
                      <a:srgbClr val="FFFFFF"/>
                    </a:solidFill>
                  </a:tcPr>
                </a:tc>
                <a:tc>
                  <a:txBody>
                    <a:bodyPr/>
                    <a:lstStyle/>
                    <a:p>
                      <a:pPr marL="0" indent="0" algn="l">
                        <a:buNone/>
                      </a:pPr>
                      <a:r>
                        <a:rPr lang="en-US" sz="1200" dirty="0">
                          <a:solidFill>
                            <a:srgbClr val="2E3A3D"/>
                          </a:solidFill>
                          <a:latin typeface="Calibri" pitchFamily="34" charset="0"/>
                          <a:ea typeface="Calibri" pitchFamily="34" charset="-122"/>
                          <a:cs typeface="Calibri" pitchFamily="34" charset="-120"/>
                        </a:rPr>
                        <a:t>vermietet</a:t>
                      </a:r>
                      <a:endParaRPr lang="en-US" sz="1200" dirty="0">
                        <a:latin typeface="Calibri" charset="0"/>
                        <a:ea typeface="Calibri" charset="0"/>
                        <a:cs typeface="Calibri" charset="0"/>
                      </a:endParaRPr>
                    </a:p>
                  </a:txBody>
                  <a:tcPr marL="76200" marR="76200" marT="50800" marB="50800" anchor="ctr">
                    <a:lnL w="12700" cap="flat" cmpd="sng" algn="ctr">
                      <a:solidFill>
                        <a:srgbClr val="DCE4E5"/>
                      </a:solidFill>
                      <a:prstDash val="solid"/>
                      <a:round/>
                      <a:headEnd type="none" w="med" len="med"/>
                      <a:tailEnd type="none" w="med" len="med"/>
                    </a:lnL>
                    <a:lnR w="12700" cap="flat" cmpd="sng" algn="ctr">
                      <a:solidFill>
                        <a:srgbClr val="DCE4E5"/>
                      </a:solidFill>
                      <a:prstDash val="solid"/>
                      <a:round/>
                      <a:headEnd type="none" w="med" len="med"/>
                      <a:tailEnd type="none" w="med" len="med"/>
                    </a:lnR>
                    <a:lnT w="12700" cap="flat" cmpd="sng" algn="ctr">
                      <a:solidFill>
                        <a:srgbClr val="DCE4E5"/>
                      </a:solidFill>
                      <a:prstDash val="solid"/>
                      <a:round/>
                      <a:headEnd type="none" w="med" len="med"/>
                      <a:tailEnd type="none" w="med" len="med"/>
                    </a:lnT>
                    <a:lnB w="12700" cap="flat" cmpd="sng" algn="ctr">
                      <a:solidFill>
                        <a:srgbClr val="DCE4E5"/>
                      </a:solidFill>
                      <a:prstDash val="solid"/>
                      <a:round/>
                      <a:headEnd type="none" w="med" len="med"/>
                      <a:tailEnd type="none" w="med" len="med"/>
                    </a:lnB>
                    <a:solidFill>
                      <a:srgbClr val="FFFFFF"/>
                    </a:solidFill>
                  </a:tcPr>
                </a:tc>
                <a:extLst>
                  <a:ext uri="{0D108BD9-81ED-4DB2-BD59-A6C34878D82A}">
                    <a16:rowId xmlns:a16="http://schemas.microsoft.com/office/drawing/2014/main" val="4278621118"/>
                  </a:ext>
                </a:extLst>
              </a:tr>
              <a:tr h="457200">
                <a:tc>
                  <a:txBody>
                    <a:bodyPr/>
                    <a:lstStyle/>
                    <a:p>
                      <a:pPr marL="0" indent="0" algn="l">
                        <a:buNone/>
                      </a:pPr>
                      <a:r>
                        <a:rPr lang="en-US" sz="1200" b="1" dirty="0">
                          <a:solidFill>
                            <a:srgbClr val="2E3A3D"/>
                          </a:solidFill>
                          <a:latin typeface="Calibri" pitchFamily="34" charset="0"/>
                          <a:ea typeface="Calibri" pitchFamily="34" charset="-122"/>
                          <a:cs typeface="Calibri" pitchFamily="34" charset="-120"/>
                        </a:rPr>
                        <a:t>Halle 1 · obere Ebene</a:t>
                      </a:r>
                      <a:endParaRPr lang="en-US" sz="1200" dirty="0">
                        <a:latin typeface="Calibri" charset="0"/>
                        <a:ea typeface="Calibri" charset="0"/>
                        <a:cs typeface="Calibri" charset="0"/>
                      </a:endParaRPr>
                    </a:p>
                  </a:txBody>
                  <a:tcPr marL="76200" marR="76200" marT="50800" marB="50800" anchor="ctr">
                    <a:lnL w="12700" cap="flat" cmpd="sng" algn="ctr">
                      <a:solidFill>
                        <a:srgbClr val="DCE4E5"/>
                      </a:solidFill>
                      <a:prstDash val="solid"/>
                      <a:round/>
                      <a:headEnd type="none" w="med" len="med"/>
                      <a:tailEnd type="none" w="med" len="med"/>
                    </a:lnL>
                    <a:lnR w="12700" cap="flat" cmpd="sng" algn="ctr">
                      <a:solidFill>
                        <a:srgbClr val="DCE4E5"/>
                      </a:solidFill>
                      <a:prstDash val="solid"/>
                      <a:round/>
                      <a:headEnd type="none" w="med" len="med"/>
                      <a:tailEnd type="none" w="med" len="med"/>
                    </a:lnR>
                    <a:lnT w="12700" cap="flat" cmpd="sng" algn="ctr">
                      <a:solidFill>
                        <a:srgbClr val="DCE4E5"/>
                      </a:solidFill>
                      <a:prstDash val="solid"/>
                      <a:round/>
                      <a:headEnd type="none" w="med" len="med"/>
                      <a:tailEnd type="none" w="med" len="med"/>
                    </a:lnT>
                    <a:lnB w="12700" cap="flat" cmpd="sng" algn="ctr">
                      <a:solidFill>
                        <a:srgbClr val="DCE4E5"/>
                      </a:solidFill>
                      <a:prstDash val="solid"/>
                      <a:round/>
                      <a:headEnd type="none" w="med" len="med"/>
                      <a:tailEnd type="none" w="med" len="med"/>
                    </a:lnB>
                    <a:solidFill>
                      <a:srgbClr val="FFFFFF"/>
                    </a:solidFill>
                  </a:tcPr>
                </a:tc>
                <a:tc>
                  <a:txBody>
                    <a:bodyPr/>
                    <a:lstStyle/>
                    <a:p>
                      <a:pPr marL="0" indent="0" algn="l">
                        <a:buNone/>
                      </a:pPr>
                      <a:r>
                        <a:rPr lang="en-US" sz="1200" dirty="0">
                          <a:solidFill>
                            <a:srgbClr val="2E3A3D"/>
                          </a:solidFill>
                          <a:latin typeface="Calibri" pitchFamily="34" charset="0"/>
                          <a:ea typeface="Calibri" pitchFamily="34" charset="-122"/>
                          <a:cs typeface="Calibri" pitchFamily="34" charset="-120"/>
                        </a:rPr>
                        <a:t>Büro, Sozial, Verpackung</a:t>
                      </a:r>
                      <a:endParaRPr lang="en-US" sz="1200" dirty="0">
                        <a:latin typeface="Calibri" charset="0"/>
                        <a:ea typeface="Calibri" charset="0"/>
                        <a:cs typeface="Calibri" charset="0"/>
                      </a:endParaRPr>
                    </a:p>
                  </a:txBody>
                  <a:tcPr marL="76200" marR="76200" marT="50800" marB="50800" anchor="ctr">
                    <a:lnL w="12700" cap="flat" cmpd="sng" algn="ctr">
                      <a:solidFill>
                        <a:srgbClr val="DCE4E5"/>
                      </a:solidFill>
                      <a:prstDash val="solid"/>
                      <a:round/>
                      <a:headEnd type="none" w="med" len="med"/>
                      <a:tailEnd type="none" w="med" len="med"/>
                    </a:lnL>
                    <a:lnR w="12700" cap="flat" cmpd="sng" algn="ctr">
                      <a:solidFill>
                        <a:srgbClr val="DCE4E5"/>
                      </a:solidFill>
                      <a:prstDash val="solid"/>
                      <a:round/>
                      <a:headEnd type="none" w="med" len="med"/>
                      <a:tailEnd type="none" w="med" len="med"/>
                    </a:lnR>
                    <a:lnT w="12700" cap="flat" cmpd="sng" algn="ctr">
                      <a:solidFill>
                        <a:srgbClr val="DCE4E5"/>
                      </a:solidFill>
                      <a:prstDash val="solid"/>
                      <a:round/>
                      <a:headEnd type="none" w="med" len="med"/>
                      <a:tailEnd type="none" w="med" len="med"/>
                    </a:lnT>
                    <a:lnB w="12700" cap="flat" cmpd="sng" algn="ctr">
                      <a:solidFill>
                        <a:srgbClr val="DCE4E5"/>
                      </a:solidFill>
                      <a:prstDash val="solid"/>
                      <a:round/>
                      <a:headEnd type="none" w="med" len="med"/>
                      <a:tailEnd type="none" w="med" len="med"/>
                    </a:lnB>
                    <a:solidFill>
                      <a:srgbClr val="FFFFFF"/>
                    </a:solidFill>
                  </a:tcPr>
                </a:tc>
                <a:tc>
                  <a:txBody>
                    <a:bodyPr/>
                    <a:lstStyle/>
                    <a:p>
                      <a:pPr marL="0" indent="0" algn="l">
                        <a:buNone/>
                      </a:pPr>
                      <a:r>
                        <a:rPr lang="en-US" sz="1200" dirty="0">
                          <a:solidFill>
                            <a:srgbClr val="2E3A3D"/>
                          </a:solidFill>
                          <a:latin typeface="Calibri" pitchFamily="34" charset="0"/>
                          <a:ea typeface="Calibri" pitchFamily="34" charset="-122"/>
                          <a:cs typeface="Calibri" pitchFamily="34" charset="-120"/>
                        </a:rPr>
                        <a:t>2,34–3,46 m</a:t>
                      </a:r>
                      <a:endParaRPr lang="en-US" sz="1200" dirty="0">
                        <a:latin typeface="Calibri" charset="0"/>
                        <a:ea typeface="Calibri" charset="0"/>
                        <a:cs typeface="Calibri" charset="0"/>
                      </a:endParaRPr>
                    </a:p>
                  </a:txBody>
                  <a:tcPr marL="76200" marR="76200" marT="50800" marB="50800" anchor="ctr">
                    <a:lnL w="12700" cap="flat" cmpd="sng" algn="ctr">
                      <a:solidFill>
                        <a:srgbClr val="DCE4E5"/>
                      </a:solidFill>
                      <a:prstDash val="solid"/>
                      <a:round/>
                      <a:headEnd type="none" w="med" len="med"/>
                      <a:tailEnd type="none" w="med" len="med"/>
                    </a:lnL>
                    <a:lnR w="12700" cap="flat" cmpd="sng" algn="ctr">
                      <a:solidFill>
                        <a:srgbClr val="DCE4E5"/>
                      </a:solidFill>
                      <a:prstDash val="solid"/>
                      <a:round/>
                      <a:headEnd type="none" w="med" len="med"/>
                      <a:tailEnd type="none" w="med" len="med"/>
                    </a:lnR>
                    <a:lnT w="12700" cap="flat" cmpd="sng" algn="ctr">
                      <a:solidFill>
                        <a:srgbClr val="DCE4E5"/>
                      </a:solidFill>
                      <a:prstDash val="solid"/>
                      <a:round/>
                      <a:headEnd type="none" w="med" len="med"/>
                      <a:tailEnd type="none" w="med" len="med"/>
                    </a:lnT>
                    <a:lnB w="12700" cap="flat" cmpd="sng" algn="ctr">
                      <a:solidFill>
                        <a:srgbClr val="DCE4E5"/>
                      </a:solidFill>
                      <a:prstDash val="solid"/>
                      <a:round/>
                      <a:headEnd type="none" w="med" len="med"/>
                      <a:tailEnd type="none" w="med" len="med"/>
                    </a:lnB>
                    <a:solidFill>
                      <a:srgbClr val="FFFFFF"/>
                    </a:solidFill>
                  </a:tcPr>
                </a:tc>
                <a:tc>
                  <a:txBody>
                    <a:bodyPr/>
                    <a:lstStyle/>
                    <a:p>
                      <a:pPr marL="0" indent="0" algn="l">
                        <a:buNone/>
                      </a:pPr>
                      <a:r>
                        <a:rPr lang="en-US" sz="1200" dirty="0">
                          <a:solidFill>
                            <a:srgbClr val="2E3A3D"/>
                          </a:solidFill>
                          <a:latin typeface="Calibri" pitchFamily="34" charset="0"/>
                          <a:ea typeface="Calibri" pitchFamily="34" charset="-122"/>
                          <a:cs typeface="Calibri" pitchFamily="34" charset="-120"/>
                        </a:rPr>
                        <a:t>897</a:t>
                      </a:r>
                      <a:endParaRPr lang="en-US" sz="1200" dirty="0">
                        <a:latin typeface="Calibri" charset="0"/>
                        <a:ea typeface="Calibri" charset="0"/>
                        <a:cs typeface="Calibri" charset="0"/>
                      </a:endParaRPr>
                    </a:p>
                  </a:txBody>
                  <a:tcPr marL="76200" marR="76200" marT="50800" marB="50800" anchor="ctr">
                    <a:lnL w="12700" cap="flat" cmpd="sng" algn="ctr">
                      <a:solidFill>
                        <a:srgbClr val="DCE4E5"/>
                      </a:solidFill>
                      <a:prstDash val="solid"/>
                      <a:round/>
                      <a:headEnd type="none" w="med" len="med"/>
                      <a:tailEnd type="none" w="med" len="med"/>
                    </a:lnL>
                    <a:lnR w="12700" cap="flat" cmpd="sng" algn="ctr">
                      <a:solidFill>
                        <a:srgbClr val="DCE4E5"/>
                      </a:solidFill>
                      <a:prstDash val="solid"/>
                      <a:round/>
                      <a:headEnd type="none" w="med" len="med"/>
                      <a:tailEnd type="none" w="med" len="med"/>
                    </a:lnR>
                    <a:lnT w="12700" cap="flat" cmpd="sng" algn="ctr">
                      <a:solidFill>
                        <a:srgbClr val="DCE4E5"/>
                      </a:solidFill>
                      <a:prstDash val="solid"/>
                      <a:round/>
                      <a:headEnd type="none" w="med" len="med"/>
                      <a:tailEnd type="none" w="med" len="med"/>
                    </a:lnT>
                    <a:lnB w="12700" cap="flat" cmpd="sng" algn="ctr">
                      <a:solidFill>
                        <a:srgbClr val="DCE4E5"/>
                      </a:solidFill>
                      <a:prstDash val="solid"/>
                      <a:round/>
                      <a:headEnd type="none" w="med" len="med"/>
                      <a:tailEnd type="none" w="med" len="med"/>
                    </a:lnB>
                    <a:solidFill>
                      <a:srgbClr val="FFFFFF"/>
                    </a:solidFill>
                  </a:tcPr>
                </a:tc>
                <a:tc>
                  <a:txBody>
                    <a:bodyPr/>
                    <a:lstStyle/>
                    <a:p>
                      <a:pPr marL="0" indent="0" algn="l">
                        <a:buNone/>
                      </a:pPr>
                      <a:r>
                        <a:rPr lang="en-US" sz="1200" dirty="0">
                          <a:solidFill>
                            <a:srgbClr val="2E3A3D"/>
                          </a:solidFill>
                          <a:latin typeface="Calibri" pitchFamily="34" charset="0"/>
                          <a:ea typeface="Calibri" pitchFamily="34" charset="-122"/>
                          <a:cs typeface="Calibri" pitchFamily="34" charset="-120"/>
                        </a:rPr>
                        <a:t>frei</a:t>
                      </a:r>
                      <a:endParaRPr lang="en-US" sz="1200" dirty="0">
                        <a:latin typeface="Calibri" charset="0"/>
                        <a:ea typeface="Calibri" charset="0"/>
                        <a:cs typeface="Calibri" charset="0"/>
                      </a:endParaRPr>
                    </a:p>
                  </a:txBody>
                  <a:tcPr marL="76200" marR="76200" marT="50800" marB="50800" anchor="ctr">
                    <a:lnL w="12700" cap="flat" cmpd="sng" algn="ctr">
                      <a:solidFill>
                        <a:srgbClr val="DCE4E5"/>
                      </a:solidFill>
                      <a:prstDash val="solid"/>
                      <a:round/>
                      <a:headEnd type="none" w="med" len="med"/>
                      <a:tailEnd type="none" w="med" len="med"/>
                    </a:lnL>
                    <a:lnR w="12700" cap="flat" cmpd="sng" algn="ctr">
                      <a:solidFill>
                        <a:srgbClr val="DCE4E5"/>
                      </a:solidFill>
                      <a:prstDash val="solid"/>
                      <a:round/>
                      <a:headEnd type="none" w="med" len="med"/>
                      <a:tailEnd type="none" w="med" len="med"/>
                    </a:lnR>
                    <a:lnT w="12700" cap="flat" cmpd="sng" algn="ctr">
                      <a:solidFill>
                        <a:srgbClr val="DCE4E5"/>
                      </a:solidFill>
                      <a:prstDash val="solid"/>
                      <a:round/>
                      <a:headEnd type="none" w="med" len="med"/>
                      <a:tailEnd type="none" w="med" len="med"/>
                    </a:lnT>
                    <a:lnB w="12700" cap="flat" cmpd="sng" algn="ctr">
                      <a:solidFill>
                        <a:srgbClr val="DCE4E5"/>
                      </a:solidFill>
                      <a:prstDash val="solid"/>
                      <a:round/>
                      <a:headEnd type="none" w="med" len="med"/>
                      <a:tailEnd type="none" w="med" len="med"/>
                    </a:lnB>
                    <a:solidFill>
                      <a:srgbClr val="FFFFFF"/>
                    </a:solidFill>
                  </a:tcPr>
                </a:tc>
                <a:extLst>
                  <a:ext uri="{0D108BD9-81ED-4DB2-BD59-A6C34878D82A}">
                    <a16:rowId xmlns:a16="http://schemas.microsoft.com/office/drawing/2014/main" val="16791437"/>
                  </a:ext>
                </a:extLst>
              </a:tr>
              <a:tr h="457200">
                <a:tc>
                  <a:txBody>
                    <a:bodyPr/>
                    <a:lstStyle/>
                    <a:p>
                      <a:pPr marL="0" indent="0" algn="l">
                        <a:buNone/>
                      </a:pPr>
                      <a:r>
                        <a:rPr lang="en-US" sz="1200" b="1" dirty="0">
                          <a:solidFill>
                            <a:srgbClr val="052A33"/>
                          </a:solidFill>
                          <a:latin typeface="Calibri" pitchFamily="34" charset="0"/>
                          <a:ea typeface="Calibri" pitchFamily="34" charset="-122"/>
                          <a:cs typeface="Calibri" pitchFamily="34" charset="-120"/>
                        </a:rPr>
                        <a:t>Gesamt</a:t>
                      </a:r>
                      <a:endParaRPr lang="en-US" sz="1200" dirty="0">
                        <a:latin typeface="Calibri" charset="0"/>
                        <a:ea typeface="Calibri" charset="0"/>
                        <a:cs typeface="Calibri" charset="0"/>
                      </a:endParaRPr>
                    </a:p>
                  </a:txBody>
                  <a:tcPr marL="76200" marR="76200" marT="50800" marB="50800" anchor="ctr">
                    <a:lnL w="12700" cap="flat" cmpd="sng" algn="ctr">
                      <a:solidFill>
                        <a:srgbClr val="DCE4E5"/>
                      </a:solidFill>
                      <a:prstDash val="solid"/>
                      <a:round/>
                      <a:headEnd type="none" w="med" len="med"/>
                      <a:tailEnd type="none" w="med" len="med"/>
                    </a:lnL>
                    <a:lnR w="12700" cap="flat" cmpd="sng" algn="ctr">
                      <a:solidFill>
                        <a:srgbClr val="DCE4E5"/>
                      </a:solidFill>
                      <a:prstDash val="solid"/>
                      <a:round/>
                      <a:headEnd type="none" w="med" len="med"/>
                      <a:tailEnd type="none" w="med" len="med"/>
                    </a:lnR>
                    <a:lnT w="12700" cap="flat" cmpd="sng" algn="ctr">
                      <a:solidFill>
                        <a:srgbClr val="DCE4E5"/>
                      </a:solidFill>
                      <a:prstDash val="solid"/>
                      <a:round/>
                      <a:headEnd type="none" w="med" len="med"/>
                      <a:tailEnd type="none" w="med" len="med"/>
                    </a:lnT>
                    <a:lnB w="12700" cap="flat" cmpd="sng" algn="ctr">
                      <a:solidFill>
                        <a:srgbClr val="DCE4E5"/>
                      </a:solidFill>
                      <a:prstDash val="solid"/>
                      <a:round/>
                      <a:headEnd type="none" w="med" len="med"/>
                      <a:tailEnd type="none" w="med" len="med"/>
                    </a:lnB>
                    <a:solidFill>
                      <a:srgbClr val="E6EEEE"/>
                    </a:solidFill>
                  </a:tcPr>
                </a:tc>
                <a:tc>
                  <a:txBody>
                    <a:bodyPr/>
                    <a:lstStyle/>
                    <a:p>
                      <a:pPr marL="0" indent="0" algn="l">
                        <a:buNone/>
                      </a:pPr>
                      <a:endParaRPr lang="en-US" sz="1200" dirty="0">
                        <a:latin typeface="Calibri" charset="0"/>
                        <a:ea typeface="Calibri" charset="0"/>
                        <a:cs typeface="Calibri" charset="0"/>
                      </a:endParaRPr>
                    </a:p>
                  </a:txBody>
                  <a:tcPr marL="76200" marR="76200" marT="50800" marB="50800" anchor="ctr">
                    <a:lnL w="12700" cap="flat" cmpd="sng" algn="ctr">
                      <a:solidFill>
                        <a:srgbClr val="DCE4E5"/>
                      </a:solidFill>
                      <a:prstDash val="solid"/>
                      <a:round/>
                      <a:headEnd type="none" w="med" len="med"/>
                      <a:tailEnd type="none" w="med" len="med"/>
                    </a:lnL>
                    <a:lnR w="12700" cap="flat" cmpd="sng" algn="ctr">
                      <a:solidFill>
                        <a:srgbClr val="DCE4E5"/>
                      </a:solidFill>
                      <a:prstDash val="solid"/>
                      <a:round/>
                      <a:headEnd type="none" w="med" len="med"/>
                      <a:tailEnd type="none" w="med" len="med"/>
                    </a:lnR>
                    <a:lnT w="12700" cap="flat" cmpd="sng" algn="ctr">
                      <a:solidFill>
                        <a:srgbClr val="DCE4E5"/>
                      </a:solidFill>
                      <a:prstDash val="solid"/>
                      <a:round/>
                      <a:headEnd type="none" w="med" len="med"/>
                      <a:tailEnd type="none" w="med" len="med"/>
                    </a:lnT>
                    <a:lnB w="12700" cap="flat" cmpd="sng" algn="ctr">
                      <a:solidFill>
                        <a:srgbClr val="DCE4E5"/>
                      </a:solidFill>
                      <a:prstDash val="solid"/>
                      <a:round/>
                      <a:headEnd type="none" w="med" len="med"/>
                      <a:tailEnd type="none" w="med" len="med"/>
                    </a:lnB>
                    <a:solidFill>
                      <a:srgbClr val="E6EEEE"/>
                    </a:solidFill>
                  </a:tcPr>
                </a:tc>
                <a:tc>
                  <a:txBody>
                    <a:bodyPr/>
                    <a:lstStyle/>
                    <a:p>
                      <a:pPr marL="0" indent="0" algn="l">
                        <a:buNone/>
                      </a:pPr>
                      <a:endParaRPr lang="en-US" sz="1200" dirty="0">
                        <a:latin typeface="Calibri" charset="0"/>
                        <a:ea typeface="Calibri" charset="0"/>
                        <a:cs typeface="Calibri" charset="0"/>
                      </a:endParaRPr>
                    </a:p>
                  </a:txBody>
                  <a:tcPr marL="76200" marR="76200" marT="50800" marB="50800" anchor="ctr">
                    <a:lnL w="12700" cap="flat" cmpd="sng" algn="ctr">
                      <a:solidFill>
                        <a:srgbClr val="DCE4E5"/>
                      </a:solidFill>
                      <a:prstDash val="solid"/>
                      <a:round/>
                      <a:headEnd type="none" w="med" len="med"/>
                      <a:tailEnd type="none" w="med" len="med"/>
                    </a:lnL>
                    <a:lnR w="12700" cap="flat" cmpd="sng" algn="ctr">
                      <a:solidFill>
                        <a:srgbClr val="DCE4E5"/>
                      </a:solidFill>
                      <a:prstDash val="solid"/>
                      <a:round/>
                      <a:headEnd type="none" w="med" len="med"/>
                      <a:tailEnd type="none" w="med" len="med"/>
                    </a:lnR>
                    <a:lnT w="12700" cap="flat" cmpd="sng" algn="ctr">
                      <a:solidFill>
                        <a:srgbClr val="DCE4E5"/>
                      </a:solidFill>
                      <a:prstDash val="solid"/>
                      <a:round/>
                      <a:headEnd type="none" w="med" len="med"/>
                      <a:tailEnd type="none" w="med" len="med"/>
                    </a:lnT>
                    <a:lnB w="12700" cap="flat" cmpd="sng" algn="ctr">
                      <a:solidFill>
                        <a:srgbClr val="DCE4E5"/>
                      </a:solidFill>
                      <a:prstDash val="solid"/>
                      <a:round/>
                      <a:headEnd type="none" w="med" len="med"/>
                      <a:tailEnd type="none" w="med" len="med"/>
                    </a:lnB>
                    <a:solidFill>
                      <a:srgbClr val="E6EEEE"/>
                    </a:solidFill>
                  </a:tcPr>
                </a:tc>
                <a:tc>
                  <a:txBody>
                    <a:bodyPr/>
                    <a:lstStyle/>
                    <a:p>
                      <a:pPr marL="0" indent="0" algn="l">
                        <a:buNone/>
                      </a:pPr>
                      <a:r>
                        <a:rPr lang="en-US" sz="1200" dirty="0">
                          <a:latin typeface="Calibri" charset="0"/>
                          <a:ea typeface="Calibri" charset="0"/>
                          <a:cs typeface="Calibri" charset="0"/>
                        </a:rPr>
                        <a:t>Ca. 12.600</a:t>
                      </a:r>
                    </a:p>
                  </a:txBody>
                  <a:tcPr marL="76200" marR="76200" marT="50800" marB="50800" anchor="ctr">
                    <a:lnL w="12700" cap="flat" cmpd="sng" algn="ctr">
                      <a:solidFill>
                        <a:srgbClr val="DCE4E5"/>
                      </a:solidFill>
                      <a:prstDash val="solid"/>
                      <a:round/>
                      <a:headEnd type="none" w="med" len="med"/>
                      <a:tailEnd type="none" w="med" len="med"/>
                    </a:lnL>
                    <a:lnR w="12700" cap="flat" cmpd="sng" algn="ctr">
                      <a:solidFill>
                        <a:srgbClr val="DCE4E5"/>
                      </a:solidFill>
                      <a:prstDash val="solid"/>
                      <a:round/>
                      <a:headEnd type="none" w="med" len="med"/>
                      <a:tailEnd type="none" w="med" len="med"/>
                    </a:lnR>
                    <a:lnT w="12700" cap="flat" cmpd="sng" algn="ctr">
                      <a:solidFill>
                        <a:srgbClr val="DCE4E5"/>
                      </a:solidFill>
                      <a:prstDash val="solid"/>
                      <a:round/>
                      <a:headEnd type="none" w="med" len="med"/>
                      <a:tailEnd type="none" w="med" len="med"/>
                    </a:lnT>
                    <a:lnB w="12700" cap="flat" cmpd="sng" algn="ctr">
                      <a:solidFill>
                        <a:srgbClr val="DCE4E5"/>
                      </a:solidFill>
                      <a:prstDash val="solid"/>
                      <a:round/>
                      <a:headEnd type="none" w="med" len="med"/>
                      <a:tailEnd type="none" w="med" len="med"/>
                    </a:lnB>
                    <a:solidFill>
                      <a:srgbClr val="E6EEEE"/>
                    </a:solidFill>
                  </a:tcPr>
                </a:tc>
                <a:tc>
                  <a:txBody>
                    <a:bodyPr/>
                    <a:lstStyle/>
                    <a:p>
                      <a:pPr marL="0" indent="0" algn="l">
                        <a:buNone/>
                      </a:pPr>
                      <a:r>
                        <a:rPr lang="en-US" sz="1200" b="1" dirty="0">
                          <a:solidFill>
                            <a:srgbClr val="052A33"/>
                          </a:solidFill>
                          <a:latin typeface="Calibri" pitchFamily="34" charset="0"/>
                          <a:ea typeface="Calibri" pitchFamily="34" charset="-122"/>
                          <a:cs typeface="Calibri" pitchFamily="34" charset="-120"/>
                        </a:rPr>
                        <a:t>—</a:t>
                      </a:r>
                      <a:endParaRPr lang="en-US" sz="1200" dirty="0">
                        <a:latin typeface="Calibri" charset="0"/>
                        <a:ea typeface="Calibri" charset="0"/>
                        <a:cs typeface="Calibri" charset="0"/>
                      </a:endParaRPr>
                    </a:p>
                  </a:txBody>
                  <a:tcPr marL="76200" marR="76200" marT="50800" marB="50800" anchor="ctr">
                    <a:lnL w="12700" cap="flat" cmpd="sng" algn="ctr">
                      <a:solidFill>
                        <a:srgbClr val="DCE4E5"/>
                      </a:solidFill>
                      <a:prstDash val="solid"/>
                      <a:round/>
                      <a:headEnd type="none" w="med" len="med"/>
                      <a:tailEnd type="none" w="med" len="med"/>
                    </a:lnL>
                    <a:lnR w="12700" cap="flat" cmpd="sng" algn="ctr">
                      <a:solidFill>
                        <a:srgbClr val="DCE4E5"/>
                      </a:solidFill>
                      <a:prstDash val="solid"/>
                      <a:round/>
                      <a:headEnd type="none" w="med" len="med"/>
                      <a:tailEnd type="none" w="med" len="med"/>
                    </a:lnR>
                    <a:lnT w="12700" cap="flat" cmpd="sng" algn="ctr">
                      <a:solidFill>
                        <a:srgbClr val="DCE4E5"/>
                      </a:solidFill>
                      <a:prstDash val="solid"/>
                      <a:round/>
                      <a:headEnd type="none" w="med" len="med"/>
                      <a:tailEnd type="none" w="med" len="med"/>
                    </a:lnT>
                    <a:lnB w="12700" cap="flat" cmpd="sng" algn="ctr">
                      <a:solidFill>
                        <a:srgbClr val="DCE4E5"/>
                      </a:solidFill>
                      <a:prstDash val="solid"/>
                      <a:round/>
                      <a:headEnd type="none" w="med" len="med"/>
                      <a:tailEnd type="none" w="med" len="med"/>
                    </a:lnB>
                    <a:solidFill>
                      <a:srgbClr val="E6EEEE"/>
                    </a:solidFill>
                  </a:tcPr>
                </a:tc>
                <a:extLst>
                  <a:ext uri="{0D108BD9-81ED-4DB2-BD59-A6C34878D82A}">
                    <a16:rowId xmlns:a16="http://schemas.microsoft.com/office/drawing/2014/main" val="10005"/>
                  </a:ext>
                </a:extLst>
              </a:tr>
            </a:tbl>
          </a:graphicData>
        </a:graphic>
      </p:graphicFrame>
      <p:sp>
        <p:nvSpPr>
          <p:cNvPr id="5015" name="Shape 2">
            <a:extLst>
              <a:ext uri="{FF2B5EF4-FFF2-40B4-BE49-F238E27FC236}">
                <a16:creationId xmlns:a16="http://schemas.microsoft.com/office/drawing/2014/main" id="{98CF926F-B52D-FBC2-DD3A-D9ED708219A8}"/>
              </a:ext>
            </a:extLst>
          </p:cNvPr>
          <p:cNvSpPr/>
          <p:nvPr/>
        </p:nvSpPr>
        <p:spPr>
          <a:xfrm>
            <a:off x="540000" y="6443999"/>
            <a:ext cx="1512000" cy="1296000"/>
          </a:xfrm>
          <a:prstGeom prst="roundRect">
            <a:avLst>
              <a:gd name="adj" fmla="val 2766"/>
            </a:avLst>
          </a:prstGeom>
          <a:solidFill>
            <a:srgbClr val="F1F5F6"/>
          </a:solidFill>
          <a:ln/>
        </p:spPr>
        <p:txBody>
          <a:bodyPr/>
          <a:lstStyle/>
          <a:p>
            <a:endParaRPr lang="de-DE"/>
          </a:p>
        </p:txBody>
      </p:sp>
      <p:sp>
        <p:nvSpPr>
          <p:cNvPr id="5016" name="Text 5">
            <a:extLst>
              <a:ext uri="{FF2B5EF4-FFF2-40B4-BE49-F238E27FC236}">
                <a16:creationId xmlns:a16="http://schemas.microsoft.com/office/drawing/2014/main" id="{78E26236-A1A4-228C-F875-ABD6F349D441}"/>
              </a:ext>
            </a:extLst>
          </p:cNvPr>
          <p:cNvSpPr/>
          <p:nvPr/>
        </p:nvSpPr>
        <p:spPr>
          <a:xfrm>
            <a:off x="720000" y="6660000"/>
            <a:ext cx="1224000" cy="360000"/>
          </a:xfrm>
          <a:prstGeom prst="rect">
            <a:avLst/>
          </a:prstGeom>
          <a:noFill/>
          <a:ln/>
        </p:spPr>
        <p:txBody>
          <a:bodyPr wrap="square" lIns="0" tIns="0" rIns="0" bIns="0" rtlCol="0" anchor="t"/>
          <a:lstStyle/>
          <a:p>
            <a:pPr marL="0" indent="0" algn="ctr">
              <a:buNone/>
            </a:pPr>
            <a:r>
              <a:rPr lang="en-US" sz="1400" dirty="0">
                <a:solidFill>
                  <a:srgbClr val="7C8E92"/>
                </a:solidFill>
                <a:latin typeface="Calibri" pitchFamily="34" charset="0"/>
                <a:ea typeface="Calibri" pitchFamily="34" charset="-122"/>
                <a:cs typeface="Calibri" pitchFamily="34" charset="-120"/>
              </a:rPr>
              <a:t>Ebenen Halle 2</a:t>
            </a:r>
            <a:endParaRPr lang="en-US" sz="1400" dirty="0"/>
          </a:p>
        </p:txBody>
      </p:sp>
      <p:sp>
        <p:nvSpPr>
          <p:cNvPr id="5017" name="Text 4">
            <a:extLst>
              <a:ext uri="{FF2B5EF4-FFF2-40B4-BE49-F238E27FC236}">
                <a16:creationId xmlns:a16="http://schemas.microsoft.com/office/drawing/2014/main" id="{2F3C8A7B-0E89-2398-CB16-464DDAD981F9}"/>
              </a:ext>
            </a:extLst>
          </p:cNvPr>
          <p:cNvSpPr/>
          <p:nvPr/>
        </p:nvSpPr>
        <p:spPr>
          <a:xfrm>
            <a:off x="720000" y="7055999"/>
            <a:ext cx="1224000" cy="540000"/>
          </a:xfrm>
          <a:prstGeom prst="rect">
            <a:avLst/>
          </a:prstGeom>
          <a:noFill/>
          <a:ln/>
        </p:spPr>
        <p:txBody>
          <a:bodyPr wrap="square" lIns="0" tIns="0" rIns="0" bIns="0" rtlCol="0" anchor="t"/>
          <a:lstStyle/>
          <a:p>
            <a:pPr marL="0" indent="0" algn="ctr">
              <a:buNone/>
            </a:pPr>
            <a:r>
              <a:rPr lang="en-US" sz="1350" b="1" dirty="0" err="1">
                <a:solidFill>
                  <a:srgbClr val="052A33"/>
                </a:solidFill>
                <a:latin typeface="Roboto" pitchFamily="34" charset="0"/>
                <a:ea typeface="Roboto" pitchFamily="34" charset="-122"/>
                <a:cs typeface="Roboto" pitchFamily="34" charset="-120"/>
              </a:rPr>
              <a:t>4</a:t>
            </a:r>
            <a:endParaRPr lang="en-US" sz="1800" dirty="0"/>
          </a:p>
        </p:txBody>
      </p:sp>
      <p:sp>
        <p:nvSpPr>
          <p:cNvPr id="5018" name="Shape 2">
            <a:extLst>
              <a:ext uri="{FF2B5EF4-FFF2-40B4-BE49-F238E27FC236}">
                <a16:creationId xmlns:a16="http://schemas.microsoft.com/office/drawing/2014/main" id="{98CF926F-B52D-FBC2-DD3A-D9ED708219A8}"/>
              </a:ext>
            </a:extLst>
          </p:cNvPr>
          <p:cNvSpPr/>
          <p:nvPr/>
        </p:nvSpPr>
        <p:spPr>
          <a:xfrm>
            <a:off x="2196000" y="6443999"/>
            <a:ext cx="1512000" cy="1296000"/>
          </a:xfrm>
          <a:prstGeom prst="roundRect">
            <a:avLst>
              <a:gd name="adj" fmla="val 2766"/>
            </a:avLst>
          </a:prstGeom>
          <a:solidFill>
            <a:srgbClr val="F1F5F6"/>
          </a:solidFill>
          <a:ln/>
        </p:spPr>
        <p:txBody>
          <a:bodyPr/>
          <a:lstStyle/>
          <a:p>
            <a:endParaRPr lang="de-DE"/>
          </a:p>
        </p:txBody>
      </p:sp>
      <p:sp>
        <p:nvSpPr>
          <p:cNvPr id="5019" name="Text 5">
            <a:extLst>
              <a:ext uri="{FF2B5EF4-FFF2-40B4-BE49-F238E27FC236}">
                <a16:creationId xmlns:a16="http://schemas.microsoft.com/office/drawing/2014/main" id="{78E26236-A1A4-228C-F875-ABD6F349D441}"/>
              </a:ext>
            </a:extLst>
          </p:cNvPr>
          <p:cNvSpPr/>
          <p:nvPr/>
        </p:nvSpPr>
        <p:spPr>
          <a:xfrm>
            <a:off x="2376000" y="6660000"/>
            <a:ext cx="1224000" cy="360000"/>
          </a:xfrm>
          <a:prstGeom prst="rect">
            <a:avLst/>
          </a:prstGeom>
          <a:noFill/>
          <a:ln/>
        </p:spPr>
        <p:txBody>
          <a:bodyPr wrap="square" lIns="0" tIns="0" rIns="0" bIns="0" rtlCol="0" anchor="t"/>
          <a:lstStyle/>
          <a:p>
            <a:pPr marL="0" indent="0" algn="ctr">
              <a:buNone/>
            </a:pPr>
            <a:r>
              <a:rPr lang="en-US" sz="1400" dirty="0">
                <a:solidFill>
                  <a:srgbClr val="7C8E92"/>
                </a:solidFill>
                <a:latin typeface="Calibri" pitchFamily="34" charset="0"/>
                <a:ea typeface="Calibri" pitchFamily="34" charset="-122"/>
                <a:cs typeface="Calibri" pitchFamily="34" charset="-120"/>
              </a:rPr>
              <a:t>Lichte Höhe UG/EG</a:t>
            </a:r>
            <a:endParaRPr lang="en-US" sz="1400" dirty="0"/>
          </a:p>
        </p:txBody>
      </p:sp>
      <p:sp>
        <p:nvSpPr>
          <p:cNvPr id="5020" name="Text 4">
            <a:extLst>
              <a:ext uri="{FF2B5EF4-FFF2-40B4-BE49-F238E27FC236}">
                <a16:creationId xmlns:a16="http://schemas.microsoft.com/office/drawing/2014/main" id="{2F3C8A7B-0E89-2398-CB16-464DDAD981F9}"/>
              </a:ext>
            </a:extLst>
          </p:cNvPr>
          <p:cNvSpPr/>
          <p:nvPr/>
        </p:nvSpPr>
        <p:spPr>
          <a:xfrm>
            <a:off x="2376000" y="7055999"/>
            <a:ext cx="1224000" cy="540000"/>
          </a:xfrm>
          <a:prstGeom prst="rect">
            <a:avLst/>
          </a:prstGeom>
          <a:noFill/>
          <a:ln/>
        </p:spPr>
        <p:txBody>
          <a:bodyPr wrap="square" lIns="0" tIns="0" rIns="0" bIns="0" rtlCol="0" anchor="t"/>
          <a:lstStyle/>
          <a:p>
            <a:pPr marL="0" indent="0" algn="ctr">
              <a:buNone/>
            </a:pPr>
            <a:r>
              <a:rPr lang="en-US" sz="1350" b="1" dirty="0" err="1">
                <a:solidFill>
                  <a:srgbClr val="052A33"/>
                </a:solidFill>
                <a:latin typeface="Roboto" pitchFamily="34" charset="0"/>
                <a:ea typeface="Roboto" pitchFamily="34" charset="-122"/>
                <a:cs typeface="Roboto" pitchFamily="34" charset="-120"/>
              </a:rPr>
              <a:t>3,00 m</a:t>
            </a:r>
            <a:endParaRPr lang="en-US" sz="1800" dirty="0"/>
          </a:p>
        </p:txBody>
      </p:sp>
      <p:sp>
        <p:nvSpPr>
          <p:cNvPr id="5021" name="Shape 2">
            <a:extLst>
              <a:ext uri="{FF2B5EF4-FFF2-40B4-BE49-F238E27FC236}">
                <a16:creationId xmlns:a16="http://schemas.microsoft.com/office/drawing/2014/main" id="{98CF926F-B52D-FBC2-DD3A-D9ED708219A8}"/>
              </a:ext>
            </a:extLst>
          </p:cNvPr>
          <p:cNvSpPr/>
          <p:nvPr/>
        </p:nvSpPr>
        <p:spPr>
          <a:xfrm>
            <a:off x="3852000" y="6443999"/>
            <a:ext cx="1512000" cy="1296000"/>
          </a:xfrm>
          <a:prstGeom prst="roundRect">
            <a:avLst>
              <a:gd name="adj" fmla="val 2766"/>
            </a:avLst>
          </a:prstGeom>
          <a:solidFill>
            <a:srgbClr val="F1F5F6"/>
          </a:solidFill>
          <a:ln/>
        </p:spPr>
        <p:txBody>
          <a:bodyPr/>
          <a:lstStyle/>
          <a:p>
            <a:endParaRPr lang="de-DE"/>
          </a:p>
        </p:txBody>
      </p:sp>
      <p:sp>
        <p:nvSpPr>
          <p:cNvPr id="5022" name="Text 5">
            <a:extLst>
              <a:ext uri="{FF2B5EF4-FFF2-40B4-BE49-F238E27FC236}">
                <a16:creationId xmlns:a16="http://schemas.microsoft.com/office/drawing/2014/main" id="{78E26236-A1A4-228C-F875-ABD6F349D441}"/>
              </a:ext>
            </a:extLst>
          </p:cNvPr>
          <p:cNvSpPr/>
          <p:nvPr/>
        </p:nvSpPr>
        <p:spPr>
          <a:xfrm>
            <a:off x="4032000" y="6660000"/>
            <a:ext cx="1224000" cy="360000"/>
          </a:xfrm>
          <a:prstGeom prst="rect">
            <a:avLst/>
          </a:prstGeom>
          <a:noFill/>
          <a:ln/>
        </p:spPr>
        <p:txBody>
          <a:bodyPr wrap="square" lIns="0" tIns="0" rIns="0" bIns="0" rtlCol="0" anchor="t"/>
          <a:lstStyle/>
          <a:p>
            <a:pPr marL="0" indent="0" algn="ctr">
              <a:buNone/>
            </a:pPr>
            <a:r>
              <a:rPr lang="en-US" sz="1400" dirty="0">
                <a:solidFill>
                  <a:srgbClr val="7C8E92"/>
                </a:solidFill>
                <a:latin typeface="Calibri" pitchFamily="34" charset="0"/>
                <a:ea typeface="Calibri" pitchFamily="34" charset="-122"/>
                <a:cs typeface="Calibri" pitchFamily="34" charset="-120"/>
              </a:rPr>
              <a:t>OG-Rohbauhöhe</a:t>
            </a:r>
            <a:endParaRPr lang="en-US" sz="1400" dirty="0"/>
          </a:p>
        </p:txBody>
      </p:sp>
      <p:sp>
        <p:nvSpPr>
          <p:cNvPr id="5023" name="Text 4">
            <a:extLst>
              <a:ext uri="{FF2B5EF4-FFF2-40B4-BE49-F238E27FC236}">
                <a16:creationId xmlns:a16="http://schemas.microsoft.com/office/drawing/2014/main" id="{2F3C8A7B-0E89-2398-CB16-464DDAD981F9}"/>
              </a:ext>
            </a:extLst>
          </p:cNvPr>
          <p:cNvSpPr/>
          <p:nvPr/>
        </p:nvSpPr>
        <p:spPr>
          <a:xfrm>
            <a:off x="4032000" y="7055999"/>
            <a:ext cx="1224000" cy="540000"/>
          </a:xfrm>
          <a:prstGeom prst="rect">
            <a:avLst/>
          </a:prstGeom>
          <a:noFill/>
          <a:ln/>
        </p:spPr>
        <p:txBody>
          <a:bodyPr wrap="square" lIns="0" tIns="0" rIns="0" bIns="0" rtlCol="0" anchor="t"/>
          <a:lstStyle/>
          <a:p>
            <a:pPr marL="0" indent="0" algn="ctr">
              <a:buNone/>
            </a:pPr>
            <a:r>
              <a:rPr lang="en-US" sz="1350" b="1" dirty="0" err="1">
                <a:solidFill>
                  <a:srgbClr val="052A33"/>
                </a:solidFill>
                <a:latin typeface="Roboto" pitchFamily="34" charset="0"/>
                <a:ea typeface="Roboto" pitchFamily="34" charset="-122"/>
                <a:cs typeface="Roboto" pitchFamily="34" charset="-120"/>
              </a:rPr>
              <a:t>5,11 m</a:t>
            </a:r>
            <a:endParaRPr lang="en-US" sz="1800" dirty="0"/>
          </a:p>
        </p:txBody>
      </p:sp>
      <p:sp>
        <p:nvSpPr>
          <p:cNvPr id="5024" name="Shape 2">
            <a:extLst>
              <a:ext uri="{FF2B5EF4-FFF2-40B4-BE49-F238E27FC236}">
                <a16:creationId xmlns:a16="http://schemas.microsoft.com/office/drawing/2014/main" id="{98CF926F-B52D-FBC2-DD3A-D9ED708219A8}"/>
              </a:ext>
            </a:extLst>
          </p:cNvPr>
          <p:cNvSpPr/>
          <p:nvPr/>
        </p:nvSpPr>
        <p:spPr>
          <a:xfrm>
            <a:off x="5508000" y="6443999"/>
            <a:ext cx="1512000" cy="1296000"/>
          </a:xfrm>
          <a:prstGeom prst="roundRect">
            <a:avLst>
              <a:gd name="adj" fmla="val 2766"/>
            </a:avLst>
          </a:prstGeom>
          <a:solidFill>
            <a:srgbClr val="F1F5F6"/>
          </a:solidFill>
          <a:ln/>
        </p:spPr>
        <p:txBody>
          <a:bodyPr/>
          <a:lstStyle/>
          <a:p>
            <a:endParaRPr lang="de-DE"/>
          </a:p>
        </p:txBody>
      </p:sp>
      <p:sp>
        <p:nvSpPr>
          <p:cNvPr id="5025" name="Text 5">
            <a:extLst>
              <a:ext uri="{FF2B5EF4-FFF2-40B4-BE49-F238E27FC236}">
                <a16:creationId xmlns:a16="http://schemas.microsoft.com/office/drawing/2014/main" id="{78E26236-A1A4-228C-F875-ABD6F349D441}"/>
              </a:ext>
            </a:extLst>
          </p:cNvPr>
          <p:cNvSpPr/>
          <p:nvPr/>
        </p:nvSpPr>
        <p:spPr>
          <a:xfrm>
            <a:off x="5688000" y="6660000"/>
            <a:ext cx="1224000" cy="360000"/>
          </a:xfrm>
          <a:prstGeom prst="rect">
            <a:avLst/>
          </a:prstGeom>
          <a:noFill/>
          <a:ln/>
        </p:spPr>
        <p:txBody>
          <a:bodyPr wrap="square" lIns="0" tIns="0" rIns="0" bIns="0" rtlCol="0" anchor="t"/>
          <a:lstStyle/>
          <a:p>
            <a:pPr marL="0" indent="0" algn="ctr">
              <a:buNone/>
            </a:pPr>
            <a:r>
              <a:rPr lang="en-US" sz="1400" dirty="0">
                <a:solidFill>
                  <a:srgbClr val="7C8E92"/>
                </a:solidFill>
                <a:latin typeface="Calibri" pitchFamily="34" charset="0"/>
                <a:ea typeface="Calibri" pitchFamily="34" charset="-122"/>
                <a:cs typeface="Calibri" pitchFamily="34" charset="-120"/>
              </a:rPr>
              <a:t>Teilbar ab</a:t>
            </a:r>
            <a:endParaRPr lang="en-US" sz="1400" dirty="0"/>
          </a:p>
        </p:txBody>
      </p:sp>
      <p:sp>
        <p:nvSpPr>
          <p:cNvPr id="5026" name="Text 4">
            <a:extLst>
              <a:ext uri="{FF2B5EF4-FFF2-40B4-BE49-F238E27FC236}">
                <a16:creationId xmlns:a16="http://schemas.microsoft.com/office/drawing/2014/main" id="{2F3C8A7B-0E89-2398-CB16-464DDAD981F9}"/>
              </a:ext>
            </a:extLst>
          </p:cNvPr>
          <p:cNvSpPr/>
          <p:nvPr/>
        </p:nvSpPr>
        <p:spPr>
          <a:xfrm>
            <a:off x="5688000" y="7055999"/>
            <a:ext cx="1224000" cy="540000"/>
          </a:xfrm>
          <a:prstGeom prst="rect">
            <a:avLst/>
          </a:prstGeom>
          <a:noFill/>
          <a:ln/>
        </p:spPr>
        <p:txBody>
          <a:bodyPr wrap="square" lIns="0" tIns="0" rIns="0" bIns="0" rtlCol="0" anchor="t"/>
          <a:lstStyle/>
          <a:p>
            <a:pPr marL="0" indent="0" algn="ctr">
              <a:buNone/>
            </a:pPr>
            <a:r>
              <a:rPr lang="en-US" sz="1350" b="1" dirty="0" err="1">
                <a:solidFill>
                  <a:srgbClr val="052A33"/>
                </a:solidFill>
                <a:latin typeface="Roboto" pitchFamily="34" charset="0"/>
                <a:ea typeface="Roboto" pitchFamily="34" charset="-122"/>
                <a:cs typeface="Roboto" pitchFamily="34" charset="-120"/>
              </a:rPr>
              <a:t>2.100 m²</a:t>
            </a:r>
            <a:endParaRPr lang="en-US" sz="1800" dirty="0"/>
          </a:p>
        </p:txBody>
      </p:sp>
      <p:sp>
        <p:nvSpPr>
          <p:cNvPr id="9022" name="FOOTER_CONTACT_LINKED">
            <a:extLst>
              <a:ext uri="{FF2B5EF4-FFF2-40B4-BE49-F238E27FC236}">
                <a16:creationId xmlns:a16="http://schemas.microsoft.com/office/drawing/2014/main" id="{EC36C97C-50DC-6B80-A6D4-4A635792DE2F}"/>
              </a:ext>
            </a:extLst>
          </p:cNvPr>
          <p:cNvSpPr/>
          <p:nvPr userDrawn="1"/>
        </p:nvSpPr>
        <p:spPr>
          <a:xfrm>
            <a:off x="2829477" y="9889757"/>
            <a:ext cx="2052077" cy="568039"/>
          </a:xfrm>
          <a:prstGeom prst="rect">
            <a:avLst/>
          </a:prstGeom>
          <a:noFill/>
          <a:ln/>
        </p:spPr>
        <p:txBody>
          <a:bodyPr wrap="square" lIns="0" tIns="0" rIns="0" bIns="0" rtlCol="0" anchor="t"/>
          <a:lstStyle/>
          <a:p>
            <a:pPr marL="0" indent="0" algn="l">
              <a:lnSpc>
                <a:spcPct val="150000"/>
              </a:lnSpc>
              <a:buNone/>
            </a:pPr>
            <a:r>
              <a:rPr lang="en-US" sz="900" kern="0" spc="150" dirty="0">
                <a:solidFill>
                  <a:schemeClr val="bg1"/>
                </a:solidFill>
                <a:latin typeface="Calibri" panose="020F0502020204030204" pitchFamily="34" charset="0"/>
                <a:ea typeface="Calibri" panose="020F0502020204030204" pitchFamily="34" charset="0"/>
                <a:cs typeface="Calibri" panose="020F0502020204030204" pitchFamily="34" charset="0"/>
              </a:rPr>
              <a:t>Tel.: 08552 7239780</a:t>
            </a:r>
          </a:p>
          <a:p>
            <a:pPr marL="0" indent="0" algn="l">
              <a:lnSpc>
                <a:spcPct val="150000"/>
              </a:lnSpc>
              <a:buNone/>
            </a:pPr>
            <a:r>
              <a:rPr lang="en-US" sz="900" kern="0" spc="150" dirty="0">
                <a:solidFill>
                  <a:schemeClr val="bg1"/>
                </a:solidFill>
                <a:latin typeface="Calibri" panose="020F0502020204030204" pitchFamily="34" charset="0"/>
                <a:ea typeface="Calibri" panose="020F0502020204030204" pitchFamily="34" charset="0"/>
                <a:cs typeface="Calibri" panose="020F0502020204030204" pitchFamily="34" charset="0"/>
                <a:hlinkClick r:id="rId3"/>
              </a:rPr>
              <a:t>kontakt@niedermaier-invest.de</a:t>
            </a:r>
            <a:br>
              <a:rPr lang="en-US" sz="900" kern="0" spc="150" dirty="0">
                <a:solidFill>
                  <a:schemeClr val="bg1"/>
                </a:solidFill>
                <a:latin typeface="Calibri" panose="020F0502020204030204" pitchFamily="34" charset="0"/>
                <a:ea typeface="Calibri" panose="020F0502020204030204" pitchFamily="34" charset="0"/>
                <a:cs typeface="Calibri" panose="020F0502020204030204" pitchFamily="34" charset="0"/>
              </a:rPr>
            </a:br>
            <a:r>
              <a:rPr lang="en-US" sz="900" kern="0" spc="150" dirty="0">
                <a:solidFill>
                  <a:schemeClr val="bg1"/>
                </a:solidFill>
                <a:latin typeface="Calibri" panose="020F0502020204030204" pitchFamily="34" charset="0"/>
                <a:ea typeface="Calibri" panose="020F0502020204030204" pitchFamily="34" charset="0"/>
                <a:cs typeface="Calibri" panose="020F0502020204030204" pitchFamily="34" charset="0"/>
                <a:hlinkClick r:id="rId4"/>
              </a:rPr>
              <a:t>www.niedermaier-invest.de</a:t>
            </a:r>
            <a:endParaRPr lang="en-US" sz="9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name="Slide 5">
    <p:spTree>
      <p:nvGrpSpPr>
        <p:cNvPr id="1" name=""/>
        <p:cNvGrpSpPr/>
        <p:nvPr/>
      </p:nvGrpSpPr>
      <p:grpSpPr>
        <a:xfrm>
          <a:off x="0" y="0"/>
          <a:ext cx="0" cy="0"/>
          <a:chOff x="0" y="0"/>
          <a:chExt cx="0" cy="0"/>
        </a:xfrm>
      </p:grpSpPr>
      <p:sp>
        <p:nvSpPr>
          <p:cNvPr id="2" name="Text 0"/>
          <p:cNvSpPr>
            <a:spLocks noGrp="1"/>
          </p:cNvSpPr>
          <p:nvPr>
            <p:ph type="body" idx="100" hasCustomPrompt="1"/>
          </p:nvPr>
        </p:nvSpPr>
        <p:spPr>
          <a:prstGeom prst="rect">
            <a:avLst/>
          </a:prstGeom>
          <a:noFill/>
          <a:ln/>
        </p:spPr>
        <p:txBody>
          <a:bodyPr wrap="square" lIns="0" tIns="0" rIns="0" bIns="0" rtlCol="0" anchor="ctr"/>
          <a:lstStyle/>
          <a:p>
            <a:pPr marL="0" indent="0" algn="l">
              <a:buNone/>
            </a:pPr>
            <a:r>
              <a:rPr lang="en-US" sz="1100" b="1" kern="0" spc="250" dirty="0">
                <a:solidFill>
                  <a:srgbClr val="85C3C2"/>
                </a:solidFill>
                <a:latin typeface="Calibri" pitchFamily="34" charset="0"/>
                <a:ea typeface="Calibri" pitchFamily="34" charset="-122"/>
                <a:cs typeface="Calibri" pitchFamily="34" charset="-120"/>
              </a:rPr>
              <a:t>MIETSITUATION &amp; POTENZIAL</a:t>
            </a:r>
            <a:endParaRPr lang="en-US" sz="1100" dirty="0"/>
          </a:p>
        </p:txBody>
      </p:sp>
      <p:sp>
        <p:nvSpPr>
          <p:cNvPr id="3" name="Text 0"/>
          <p:cNvSpPr>
            <a:spLocks noGrp="1"/>
          </p:cNvSpPr>
          <p:nvPr>
            <p:ph type="title" idx="101" hasCustomPrompt="1"/>
          </p:nvPr>
        </p:nvSpPr>
        <p:spPr>
          <a:prstGeom prst="rect">
            <a:avLst/>
          </a:prstGeom>
          <a:noFill/>
          <a:ln/>
        </p:spPr>
        <p:txBody>
          <a:bodyPr wrap="square" lIns="0" tIns="0" rIns="0" bIns="0" rtlCol="0" anchor="t"/>
          <a:lstStyle/>
          <a:p>
            <a:pPr marL="0" indent="0" algn="l">
              <a:buNone/>
            </a:pPr>
            <a:r>
              <a:rPr lang="en-US" sz="2700" b="1" dirty="0">
                <a:solidFill>
                  <a:srgbClr val="052A33"/>
                </a:solidFill>
                <a:latin typeface="Roboto" pitchFamily="34" charset="0"/>
                <a:ea typeface="Roboto" pitchFamily="34" charset="-122"/>
                <a:cs typeface="Roboto" pitchFamily="34" charset="-120"/>
              </a:rPr>
              <a:t>Mietsituation</a:t>
            </a:r>
            <a:endParaRPr lang="en-US" sz="2700" dirty="0"/>
          </a:p>
        </p:txBody>
      </p:sp>
      <p:sp>
        <p:nvSpPr>
          <p:cNvPr id="25" name="Slide Number Placeholder 0"/>
          <p:cNvSpPr>
            <a:spLocks noGrp="1"/>
          </p:cNvSpPr>
          <p:nvPr>
            <p:ph type="sldNum" sz="quarter" idx="4294967295"/>
          </p:nvPr>
        </p:nvSpPr>
        <p:spPr>
          <a:prstGeom prst="rect">
            <a:avLst/>
          </a:prstGeom>
          <a:extLst>
            <a:ext uri="{C572A759-6A51-4108-AA02-DFA0A04FC94B}">
              <ma14:wrappingTextBoxFlag xmlns:ma14="http://schemas.microsoft.com/office/mac/drawingml/2011/main" xmlns="" val="0"/>
            </a:ext>
          </a:extLst>
        </p:spPr>
        <p:txBody>
          <a:bodyPr/>
          <a:lstStyle>
            <a:lvl1pPr>
              <a:defRPr sz="750">
                <a:solidFill>
                  <a:srgbClr val="052A33"/>
                </a:solidFill>
                <a:latin typeface="Calibri"/>
                <a:ea typeface="Calibri"/>
                <a:cs typeface="Calibri"/>
              </a:defRPr>
            </a:lvl1pPr>
          </a:lstStyle>
          <a:p>
            <a:pPr algn="r"/>
            <a:fld id="{F7021451-1387-4CA6-816F-3879F97B5CBC}" type="slidenum">
              <a:rPr lang="en-US" b="1">
                <a:solidFill>
                  <a:schemeClr val="bg1"/>
                </a:solidFill>
              </a:rPr>
              <a:t>6</a:t>
            </a:fld>
            <a:endParaRPr lang="en-US">
              <a:solidFill>
                <a:schemeClr val="bg1"/>
              </a:solidFill>
            </a:endParaRPr>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548640" y="1737360"/>
          <a:ext cx="6443998" cy="2306320"/>
        </p:xfrm>
        <a:graphic>
          <a:graphicData uri="http://schemas.openxmlformats.org/drawingml/2006/table">
            <a:tbl>
              <a:tblPr/>
              <a:tblGrid>
                <a:gridCol w="1655999">
                  <a:extLst>
                    <a:ext uri="{9D8B030D-6E8A-4147-A177-3AD203B41FA5}">
                      <a16:colId xmlns:a16="http://schemas.microsoft.com/office/drawing/2014/main" val="20000"/>
                    </a:ext>
                  </a:extLst>
                </a:gridCol>
                <a:gridCol w="1800000">
                  <a:extLst>
                    <a:ext uri="{9D8B030D-6E8A-4147-A177-3AD203B41FA5}">
                      <a16:colId xmlns:a16="http://schemas.microsoft.com/office/drawing/2014/main" val="20001"/>
                    </a:ext>
                  </a:extLst>
                </a:gridCol>
                <a:gridCol w="936000">
                  <a:extLst>
                    <a:ext uri="{9D8B030D-6E8A-4147-A177-3AD203B41FA5}">
                      <a16:colId xmlns:a16="http://schemas.microsoft.com/office/drawing/2014/main" val="20002"/>
                    </a:ext>
                  </a:extLst>
                </a:gridCol>
                <a:gridCol w="1044000">
                  <a:extLst>
                    <a:ext uri="{9D8B030D-6E8A-4147-A177-3AD203B41FA5}">
                      <a16:colId xmlns:a16="http://schemas.microsoft.com/office/drawing/2014/main" val="20003"/>
                    </a:ext>
                  </a:extLst>
                </a:gridCol>
                <a:gridCol w="1007999">
                  <a:extLst>
                    <a:ext uri="{9D8B030D-6E8A-4147-A177-3AD203B41FA5}">
                      <a16:colId xmlns:a16="http://schemas.microsoft.com/office/drawing/2014/main" val="20004"/>
                    </a:ext>
                  </a:extLst>
                </a:gridCol>
              </a:tblGrid>
              <a:tr h="457200">
                <a:tc>
                  <a:txBody>
                    <a:bodyPr/>
                    <a:lstStyle/>
                    <a:p>
                      <a:pPr marL="0" indent="0" algn="l">
                        <a:buNone/>
                      </a:pPr>
                      <a:r>
                        <a:rPr lang="en-US" sz="1200" b="1" dirty="0">
                          <a:solidFill>
                            <a:srgbClr val="FFFFFF"/>
                          </a:solidFill>
                          <a:latin typeface="Calibri" pitchFamily="34" charset="0"/>
                          <a:ea typeface="Calibri" pitchFamily="34" charset="-122"/>
                          <a:cs typeface="Calibri" pitchFamily="34" charset="-120"/>
                        </a:rPr>
                        <a:t>Position</a:t>
                      </a:r>
                      <a:endParaRPr lang="en-US" sz="1200" dirty="0">
                        <a:latin typeface="Calibri" charset="0"/>
                        <a:ea typeface="Calibri" charset="0"/>
                        <a:cs typeface="Calibri" charset="0"/>
                      </a:endParaRPr>
                    </a:p>
                  </a:txBody>
                  <a:tcPr marL="76200" marR="76200" marT="50800" marB="50800" anchor="ctr">
                    <a:lnL w="12700" cap="flat" cmpd="sng" algn="ctr">
                      <a:solidFill>
                        <a:srgbClr val="DCE4E5"/>
                      </a:solidFill>
                      <a:prstDash val="solid"/>
                      <a:round/>
                      <a:headEnd type="none" w="med" len="med"/>
                      <a:tailEnd type="none" w="med" len="med"/>
                    </a:lnL>
                    <a:lnR w="12700" cap="flat" cmpd="sng" algn="ctr">
                      <a:solidFill>
                        <a:srgbClr val="DCE4E5"/>
                      </a:solidFill>
                      <a:prstDash val="solid"/>
                      <a:round/>
                      <a:headEnd type="none" w="med" len="med"/>
                      <a:tailEnd type="none" w="med" len="med"/>
                    </a:lnR>
                    <a:lnT w="12700" cap="flat" cmpd="sng" algn="ctr">
                      <a:solidFill>
                        <a:srgbClr val="DCE4E5"/>
                      </a:solidFill>
                      <a:prstDash val="solid"/>
                      <a:round/>
                      <a:headEnd type="none" w="med" len="med"/>
                      <a:tailEnd type="none" w="med" len="med"/>
                    </a:lnT>
                    <a:lnB w="12700" cap="flat" cmpd="sng" algn="ctr">
                      <a:solidFill>
                        <a:srgbClr val="DCE4E5"/>
                      </a:solidFill>
                      <a:prstDash val="solid"/>
                      <a:round/>
                      <a:headEnd type="none" w="med" len="med"/>
                      <a:tailEnd type="none" w="med" len="med"/>
                    </a:lnB>
                    <a:solidFill>
                      <a:srgbClr val="052A33"/>
                    </a:solidFill>
                  </a:tcPr>
                </a:tc>
                <a:tc>
                  <a:txBody>
                    <a:bodyPr/>
                    <a:lstStyle/>
                    <a:p>
                      <a:pPr marL="0" indent="0" algn="l">
                        <a:buNone/>
                      </a:pPr>
                      <a:r>
                        <a:rPr lang="en-US" sz="1200" b="1" dirty="0">
                          <a:solidFill>
                            <a:srgbClr val="FFFFFF"/>
                          </a:solidFill>
                          <a:latin typeface="Calibri" pitchFamily="34" charset="0"/>
                          <a:ea typeface="Calibri" pitchFamily="34" charset="-122"/>
                          <a:cs typeface="Calibri" pitchFamily="34" charset="-120"/>
                        </a:rPr>
                        <a:t>Nutzung / Fläche</a:t>
                      </a:r>
                      <a:endParaRPr lang="en-US" sz="1200" dirty="0">
                        <a:latin typeface="Calibri" charset="0"/>
                        <a:ea typeface="Calibri" charset="0"/>
                        <a:cs typeface="Calibri" charset="0"/>
                      </a:endParaRPr>
                    </a:p>
                  </a:txBody>
                  <a:tcPr marL="76200" marR="76200" marT="50800" marB="50800" anchor="ctr">
                    <a:lnL w="12700" cap="flat" cmpd="sng" algn="ctr">
                      <a:solidFill>
                        <a:srgbClr val="DCE4E5"/>
                      </a:solidFill>
                      <a:prstDash val="solid"/>
                      <a:round/>
                      <a:headEnd type="none" w="med" len="med"/>
                      <a:tailEnd type="none" w="med" len="med"/>
                    </a:lnL>
                    <a:lnR w="12700" cap="flat" cmpd="sng" algn="ctr">
                      <a:solidFill>
                        <a:srgbClr val="DCE4E5"/>
                      </a:solidFill>
                      <a:prstDash val="solid"/>
                      <a:round/>
                      <a:headEnd type="none" w="med" len="med"/>
                      <a:tailEnd type="none" w="med" len="med"/>
                    </a:lnR>
                    <a:lnT w="12700" cap="flat" cmpd="sng" algn="ctr">
                      <a:solidFill>
                        <a:srgbClr val="DCE4E5"/>
                      </a:solidFill>
                      <a:prstDash val="solid"/>
                      <a:round/>
                      <a:headEnd type="none" w="med" len="med"/>
                      <a:tailEnd type="none" w="med" len="med"/>
                    </a:lnT>
                    <a:lnB w="12700" cap="flat" cmpd="sng" algn="ctr">
                      <a:solidFill>
                        <a:srgbClr val="DCE4E5"/>
                      </a:solidFill>
                      <a:prstDash val="solid"/>
                      <a:round/>
                      <a:headEnd type="none" w="med" len="med"/>
                      <a:tailEnd type="none" w="med" len="med"/>
                    </a:lnB>
                    <a:solidFill>
                      <a:srgbClr val="052A33"/>
                    </a:solidFill>
                  </a:tcPr>
                </a:tc>
                <a:tc>
                  <a:txBody>
                    <a:bodyPr/>
                    <a:lstStyle/>
                    <a:p>
                      <a:pPr marL="0" indent="0" algn="l">
                        <a:buNone/>
                      </a:pPr>
                      <a:r>
                        <a:rPr lang="en-US" sz="1200" b="1" dirty="0">
                          <a:solidFill>
                            <a:srgbClr val="FFFFFF"/>
                          </a:solidFill>
                          <a:latin typeface="Calibri" pitchFamily="34" charset="0"/>
                          <a:ea typeface="Calibri" pitchFamily="34" charset="-122"/>
                          <a:cs typeface="Calibri" pitchFamily="34" charset="-120"/>
                        </a:rPr>
                        <a:t>Fläche ca. m²</a:t>
                      </a:r>
                      <a:endParaRPr lang="en-US" sz="1200" dirty="0">
                        <a:latin typeface="Calibri" charset="0"/>
                        <a:ea typeface="Calibri" charset="0"/>
                        <a:cs typeface="Calibri" charset="0"/>
                      </a:endParaRPr>
                    </a:p>
                  </a:txBody>
                  <a:tcPr marL="76200" marR="76200" marT="50800" marB="50800" anchor="ctr">
                    <a:lnL w="12700" cap="flat" cmpd="sng" algn="ctr">
                      <a:solidFill>
                        <a:srgbClr val="DCE4E5"/>
                      </a:solidFill>
                      <a:prstDash val="solid"/>
                      <a:round/>
                      <a:headEnd type="none" w="med" len="med"/>
                      <a:tailEnd type="none" w="med" len="med"/>
                    </a:lnL>
                    <a:lnR w="12700" cap="flat" cmpd="sng" algn="ctr">
                      <a:solidFill>
                        <a:srgbClr val="DCE4E5"/>
                      </a:solidFill>
                      <a:prstDash val="solid"/>
                      <a:round/>
                      <a:headEnd type="none" w="med" len="med"/>
                      <a:tailEnd type="none" w="med" len="med"/>
                    </a:lnR>
                    <a:lnT w="12700" cap="flat" cmpd="sng" algn="ctr">
                      <a:solidFill>
                        <a:srgbClr val="DCE4E5"/>
                      </a:solidFill>
                      <a:prstDash val="solid"/>
                      <a:round/>
                      <a:headEnd type="none" w="med" len="med"/>
                      <a:tailEnd type="none" w="med" len="med"/>
                    </a:lnT>
                    <a:lnB w="12700" cap="flat" cmpd="sng" algn="ctr">
                      <a:solidFill>
                        <a:srgbClr val="DCE4E5"/>
                      </a:solidFill>
                      <a:prstDash val="solid"/>
                      <a:round/>
                      <a:headEnd type="none" w="med" len="med"/>
                      <a:tailEnd type="none" w="med" len="med"/>
                    </a:lnB>
                    <a:solidFill>
                      <a:srgbClr val="052A33"/>
                    </a:solidFill>
                  </a:tcPr>
                </a:tc>
                <a:tc>
                  <a:txBody>
                    <a:bodyPr/>
                    <a:lstStyle/>
                    <a:p>
                      <a:pPr marL="0" indent="0" algn="l">
                        <a:buNone/>
                      </a:pPr>
                      <a:r>
                        <a:rPr lang="en-US" sz="1200" b="1" dirty="0">
                          <a:solidFill>
                            <a:srgbClr val="FFFFFF"/>
                          </a:solidFill>
                          <a:latin typeface="Calibri" pitchFamily="34" charset="0"/>
                          <a:ea typeface="Calibri" pitchFamily="34" charset="-122"/>
                          <a:cs typeface="Calibri" pitchFamily="34" charset="-120"/>
                        </a:rPr>
                        <a:t>€ / Monat netto</a:t>
                      </a:r>
                      <a:endParaRPr lang="en-US" sz="1200" dirty="0">
                        <a:latin typeface="Calibri" charset="0"/>
                        <a:ea typeface="Calibri" charset="0"/>
                        <a:cs typeface="Calibri" charset="0"/>
                      </a:endParaRPr>
                    </a:p>
                  </a:txBody>
                  <a:tcPr marL="76200" marR="76200" marT="50800" marB="50800" anchor="ctr">
                    <a:lnL w="12700" cap="flat" cmpd="sng" algn="ctr">
                      <a:solidFill>
                        <a:srgbClr val="DCE4E5"/>
                      </a:solidFill>
                      <a:prstDash val="solid"/>
                      <a:round/>
                      <a:headEnd type="none" w="med" len="med"/>
                      <a:tailEnd type="none" w="med" len="med"/>
                    </a:lnL>
                    <a:lnR w="12700" cap="flat" cmpd="sng" algn="ctr">
                      <a:solidFill>
                        <a:srgbClr val="DCE4E5"/>
                      </a:solidFill>
                      <a:prstDash val="solid"/>
                      <a:round/>
                      <a:headEnd type="none" w="med" len="med"/>
                      <a:tailEnd type="none" w="med" len="med"/>
                    </a:lnR>
                    <a:lnT w="12700" cap="flat" cmpd="sng" algn="ctr">
                      <a:solidFill>
                        <a:srgbClr val="DCE4E5"/>
                      </a:solidFill>
                      <a:prstDash val="solid"/>
                      <a:round/>
                      <a:headEnd type="none" w="med" len="med"/>
                      <a:tailEnd type="none" w="med" len="med"/>
                    </a:lnT>
                    <a:lnB w="12700" cap="flat" cmpd="sng" algn="ctr">
                      <a:solidFill>
                        <a:srgbClr val="DCE4E5"/>
                      </a:solidFill>
                      <a:prstDash val="solid"/>
                      <a:round/>
                      <a:headEnd type="none" w="med" len="med"/>
                      <a:tailEnd type="none" w="med" len="med"/>
                    </a:lnB>
                    <a:solidFill>
                      <a:srgbClr val="052A33"/>
                    </a:solidFill>
                  </a:tcPr>
                </a:tc>
                <a:tc>
                  <a:txBody>
                    <a:bodyPr/>
                    <a:lstStyle/>
                    <a:p>
                      <a:pPr marL="0" indent="0" algn="l">
                        <a:buNone/>
                      </a:pPr>
                      <a:r>
                        <a:rPr lang="en-US" sz="1200" b="1" dirty="0">
                          <a:solidFill>
                            <a:srgbClr val="FFFFFF"/>
                          </a:solidFill>
                          <a:latin typeface="Calibri" pitchFamily="34" charset="0"/>
                          <a:ea typeface="Calibri" pitchFamily="34" charset="-122"/>
                          <a:cs typeface="Calibri" pitchFamily="34" charset="-120"/>
                        </a:rPr>
                        <a:t>Vertragsende</a:t>
                      </a:r>
                      <a:endParaRPr lang="en-US" sz="1200" dirty="0">
                        <a:latin typeface="Calibri" charset="0"/>
                        <a:ea typeface="Calibri" charset="0"/>
                        <a:cs typeface="Calibri" charset="0"/>
                      </a:endParaRPr>
                    </a:p>
                  </a:txBody>
                  <a:tcPr marL="76200" marR="76200" marT="50800" marB="50800" anchor="ctr">
                    <a:lnL w="12700" cap="flat" cmpd="sng" algn="ctr">
                      <a:solidFill>
                        <a:srgbClr val="DCE4E5"/>
                      </a:solidFill>
                      <a:prstDash val="solid"/>
                      <a:round/>
                      <a:headEnd type="none" w="med" len="med"/>
                      <a:tailEnd type="none" w="med" len="med"/>
                    </a:lnL>
                    <a:lnR w="12700" cap="flat" cmpd="sng" algn="ctr">
                      <a:solidFill>
                        <a:srgbClr val="DCE4E5"/>
                      </a:solidFill>
                      <a:prstDash val="solid"/>
                      <a:round/>
                      <a:headEnd type="none" w="med" len="med"/>
                      <a:tailEnd type="none" w="med" len="med"/>
                    </a:lnR>
                    <a:lnT w="12700" cap="flat" cmpd="sng" algn="ctr">
                      <a:solidFill>
                        <a:srgbClr val="DCE4E5"/>
                      </a:solidFill>
                      <a:prstDash val="solid"/>
                      <a:round/>
                      <a:headEnd type="none" w="med" len="med"/>
                      <a:tailEnd type="none" w="med" len="med"/>
                    </a:lnT>
                    <a:lnB w="12700" cap="flat" cmpd="sng" algn="ctr">
                      <a:solidFill>
                        <a:srgbClr val="DCE4E5"/>
                      </a:solidFill>
                      <a:prstDash val="solid"/>
                      <a:round/>
                      <a:headEnd type="none" w="med" len="med"/>
                      <a:tailEnd type="none" w="med" len="med"/>
                    </a:lnB>
                    <a:solidFill>
                      <a:srgbClr val="052A33"/>
                    </a:solidFill>
                  </a:tcPr>
                </a:tc>
                <a:extLst>
                  <a:ext uri="{0D108BD9-81ED-4DB2-BD59-A6C34878D82A}">
                    <a16:rowId xmlns:a16="http://schemas.microsoft.com/office/drawing/2014/main" val="10000"/>
                  </a:ext>
                </a:extLst>
              </a:tr>
              <a:tr h="457200">
                <a:tc>
                  <a:txBody>
                    <a:bodyPr/>
                    <a:lstStyle/>
                    <a:p>
                      <a:pPr marL="0" indent="0" algn="l">
                        <a:buNone/>
                      </a:pPr>
                      <a:r>
                        <a:rPr lang="en-US" sz="1200" b="1" dirty="0">
                          <a:solidFill>
                            <a:srgbClr val="2E3A3D"/>
                          </a:solidFill>
                          <a:latin typeface="Calibri" pitchFamily="34" charset="0"/>
                          <a:ea typeface="Calibri" pitchFamily="34" charset="-122"/>
                          <a:cs typeface="Calibri" pitchFamily="34" charset="-120"/>
                        </a:rPr>
                        <a:t>MAERZ München GmbH</a:t>
                      </a:r>
                      <a:endParaRPr lang="en-US" sz="1200" dirty="0">
                        <a:latin typeface="Calibri" charset="0"/>
                        <a:ea typeface="Calibri" charset="0"/>
                        <a:cs typeface="Calibri" charset="0"/>
                      </a:endParaRPr>
                    </a:p>
                  </a:txBody>
                  <a:tcPr marL="76200" marR="76200" marT="50800" marB="50800" anchor="ctr">
                    <a:lnL w="12700" cap="flat" cmpd="sng" algn="ctr">
                      <a:solidFill>
                        <a:srgbClr val="DCE4E5"/>
                      </a:solidFill>
                      <a:prstDash val="solid"/>
                      <a:round/>
                      <a:headEnd type="none" w="med" len="med"/>
                      <a:tailEnd type="none" w="med" len="med"/>
                    </a:lnL>
                    <a:lnR w="12700" cap="flat" cmpd="sng" algn="ctr">
                      <a:solidFill>
                        <a:srgbClr val="DCE4E5"/>
                      </a:solidFill>
                      <a:prstDash val="solid"/>
                      <a:round/>
                      <a:headEnd type="none" w="med" len="med"/>
                      <a:tailEnd type="none" w="med" len="med"/>
                    </a:lnR>
                    <a:lnT w="12700" cap="flat" cmpd="sng" algn="ctr">
                      <a:solidFill>
                        <a:srgbClr val="DCE4E5"/>
                      </a:solidFill>
                      <a:prstDash val="solid"/>
                      <a:round/>
                      <a:headEnd type="none" w="med" len="med"/>
                      <a:tailEnd type="none" w="med" len="med"/>
                    </a:lnT>
                    <a:lnB w="12700" cap="flat" cmpd="sng" algn="ctr">
                      <a:solidFill>
                        <a:srgbClr val="DCE4E5"/>
                      </a:solidFill>
                      <a:prstDash val="solid"/>
                      <a:round/>
                      <a:headEnd type="none" w="med" len="med"/>
                      <a:tailEnd type="none" w="med" len="med"/>
                    </a:lnB>
                    <a:solidFill>
                      <a:srgbClr val="F6F9F9"/>
                    </a:solidFill>
                  </a:tcPr>
                </a:tc>
                <a:tc>
                  <a:txBody>
                    <a:bodyPr/>
                    <a:lstStyle/>
                    <a:p>
                      <a:pPr marL="0" indent="0" algn="l">
                        <a:buNone/>
                      </a:pPr>
                      <a:r>
                        <a:rPr lang="en-US" sz="1200" dirty="0">
                          <a:solidFill>
                            <a:srgbClr val="2E3A3D"/>
                          </a:solidFill>
                          <a:latin typeface="Calibri" pitchFamily="34" charset="0"/>
                          <a:ea typeface="Calibri" pitchFamily="34" charset="-122"/>
                          <a:cs typeface="Calibri" pitchFamily="34" charset="-120"/>
                        </a:rPr>
                        <a:t>Bestandsmieter, Lager</a:t>
                      </a:r>
                      <a:endParaRPr lang="en-US" sz="1200" dirty="0">
                        <a:latin typeface="Calibri" charset="0"/>
                        <a:ea typeface="Calibri" charset="0"/>
                        <a:cs typeface="Calibri" charset="0"/>
                      </a:endParaRPr>
                    </a:p>
                  </a:txBody>
                  <a:tcPr marL="76200" marR="76200" marT="50800" marB="50800" anchor="ctr">
                    <a:lnL w="12700" cap="flat" cmpd="sng" algn="ctr">
                      <a:solidFill>
                        <a:srgbClr val="DCE4E5"/>
                      </a:solidFill>
                      <a:prstDash val="solid"/>
                      <a:round/>
                      <a:headEnd type="none" w="med" len="med"/>
                      <a:tailEnd type="none" w="med" len="med"/>
                    </a:lnL>
                    <a:lnR w="12700" cap="flat" cmpd="sng" algn="ctr">
                      <a:solidFill>
                        <a:srgbClr val="DCE4E5"/>
                      </a:solidFill>
                      <a:prstDash val="solid"/>
                      <a:round/>
                      <a:headEnd type="none" w="med" len="med"/>
                      <a:tailEnd type="none" w="med" len="med"/>
                    </a:lnR>
                    <a:lnT w="12700" cap="flat" cmpd="sng" algn="ctr">
                      <a:solidFill>
                        <a:srgbClr val="DCE4E5"/>
                      </a:solidFill>
                      <a:prstDash val="solid"/>
                      <a:round/>
                      <a:headEnd type="none" w="med" len="med"/>
                      <a:tailEnd type="none" w="med" len="med"/>
                    </a:lnT>
                    <a:lnB w="12700" cap="flat" cmpd="sng" algn="ctr">
                      <a:solidFill>
                        <a:srgbClr val="DCE4E5"/>
                      </a:solidFill>
                      <a:prstDash val="solid"/>
                      <a:round/>
                      <a:headEnd type="none" w="med" len="med"/>
                      <a:tailEnd type="none" w="med" len="med"/>
                    </a:lnB>
                    <a:solidFill>
                      <a:srgbClr val="F6F9F9"/>
                    </a:solidFill>
                  </a:tcPr>
                </a:tc>
                <a:tc>
                  <a:txBody>
                    <a:bodyPr/>
                    <a:lstStyle/>
                    <a:p>
                      <a:pPr marL="0" indent="0" algn="l">
                        <a:buNone/>
                      </a:pPr>
                      <a:r>
                        <a:rPr lang="en-US" sz="1200" dirty="0">
                          <a:solidFill>
                            <a:srgbClr val="2E3A3D"/>
                          </a:solidFill>
                          <a:latin typeface="Calibri" pitchFamily="34" charset="0"/>
                          <a:ea typeface="Calibri" pitchFamily="34" charset="-122"/>
                          <a:cs typeface="Calibri" pitchFamily="34" charset="-120"/>
                        </a:rPr>
                        <a:t>3.100</a:t>
                      </a:r>
                      <a:endParaRPr lang="en-US" sz="1200" dirty="0">
                        <a:latin typeface="Calibri" charset="0"/>
                        <a:ea typeface="Calibri" charset="0"/>
                        <a:cs typeface="Calibri" charset="0"/>
                      </a:endParaRPr>
                    </a:p>
                  </a:txBody>
                  <a:tcPr marL="76200" marR="76200" marT="50800" marB="50800" anchor="ctr">
                    <a:lnL w="12700" cap="flat" cmpd="sng" algn="ctr">
                      <a:solidFill>
                        <a:srgbClr val="DCE4E5"/>
                      </a:solidFill>
                      <a:prstDash val="solid"/>
                      <a:round/>
                      <a:headEnd type="none" w="med" len="med"/>
                      <a:tailEnd type="none" w="med" len="med"/>
                    </a:lnL>
                    <a:lnR w="12700" cap="flat" cmpd="sng" algn="ctr">
                      <a:solidFill>
                        <a:srgbClr val="DCE4E5"/>
                      </a:solidFill>
                      <a:prstDash val="solid"/>
                      <a:round/>
                      <a:headEnd type="none" w="med" len="med"/>
                      <a:tailEnd type="none" w="med" len="med"/>
                    </a:lnR>
                    <a:lnT w="12700" cap="flat" cmpd="sng" algn="ctr">
                      <a:solidFill>
                        <a:srgbClr val="DCE4E5"/>
                      </a:solidFill>
                      <a:prstDash val="solid"/>
                      <a:round/>
                      <a:headEnd type="none" w="med" len="med"/>
                      <a:tailEnd type="none" w="med" len="med"/>
                    </a:lnT>
                    <a:lnB w="12700" cap="flat" cmpd="sng" algn="ctr">
                      <a:solidFill>
                        <a:srgbClr val="DCE4E5"/>
                      </a:solidFill>
                      <a:prstDash val="solid"/>
                      <a:round/>
                      <a:headEnd type="none" w="med" len="med"/>
                      <a:tailEnd type="none" w="med" len="med"/>
                    </a:lnB>
                    <a:solidFill>
                      <a:srgbClr val="F6F9F9"/>
                    </a:solidFill>
                  </a:tcPr>
                </a:tc>
                <a:tc>
                  <a:txBody>
                    <a:bodyPr/>
                    <a:lstStyle/>
                    <a:p>
                      <a:pPr marL="0" indent="0" algn="l">
                        <a:buNone/>
                      </a:pPr>
                      <a:r>
                        <a:rPr lang="en-US" sz="1200" dirty="0">
                          <a:solidFill>
                            <a:srgbClr val="2E3A3D"/>
                          </a:solidFill>
                          <a:latin typeface="Calibri" pitchFamily="34" charset="0"/>
                          <a:ea typeface="Calibri" pitchFamily="34" charset="-122"/>
                          <a:cs typeface="Calibri" pitchFamily="34" charset="-120"/>
                        </a:rPr>
                        <a:t>13.662</a:t>
                      </a:r>
                      <a:endParaRPr lang="en-US" sz="1200" dirty="0">
                        <a:latin typeface="Calibri" charset="0"/>
                        <a:ea typeface="Calibri" charset="0"/>
                        <a:cs typeface="Calibri" charset="0"/>
                      </a:endParaRPr>
                    </a:p>
                  </a:txBody>
                  <a:tcPr marL="76200" marR="76200" marT="50800" marB="50800" anchor="ctr">
                    <a:lnL w="12700" cap="flat" cmpd="sng" algn="ctr">
                      <a:solidFill>
                        <a:srgbClr val="DCE4E5"/>
                      </a:solidFill>
                      <a:prstDash val="solid"/>
                      <a:round/>
                      <a:headEnd type="none" w="med" len="med"/>
                      <a:tailEnd type="none" w="med" len="med"/>
                    </a:lnL>
                    <a:lnR w="12700" cap="flat" cmpd="sng" algn="ctr">
                      <a:solidFill>
                        <a:srgbClr val="DCE4E5"/>
                      </a:solidFill>
                      <a:prstDash val="solid"/>
                      <a:round/>
                      <a:headEnd type="none" w="med" len="med"/>
                      <a:tailEnd type="none" w="med" len="med"/>
                    </a:lnR>
                    <a:lnT w="12700" cap="flat" cmpd="sng" algn="ctr">
                      <a:solidFill>
                        <a:srgbClr val="DCE4E5"/>
                      </a:solidFill>
                      <a:prstDash val="solid"/>
                      <a:round/>
                      <a:headEnd type="none" w="med" len="med"/>
                      <a:tailEnd type="none" w="med" len="med"/>
                    </a:lnT>
                    <a:lnB w="12700" cap="flat" cmpd="sng" algn="ctr">
                      <a:solidFill>
                        <a:srgbClr val="DCE4E5"/>
                      </a:solidFill>
                      <a:prstDash val="solid"/>
                      <a:round/>
                      <a:headEnd type="none" w="med" len="med"/>
                      <a:tailEnd type="none" w="med" len="med"/>
                    </a:lnB>
                    <a:solidFill>
                      <a:srgbClr val="F6F9F9"/>
                    </a:solidFill>
                  </a:tcPr>
                </a:tc>
                <a:tc>
                  <a:txBody>
                    <a:bodyPr/>
                    <a:lstStyle/>
                    <a:p>
                      <a:pPr marL="0" indent="0" algn="l">
                        <a:buNone/>
                      </a:pPr>
                      <a:r>
                        <a:rPr lang="en-US" sz="1200" dirty="0">
                          <a:solidFill>
                            <a:srgbClr val="2E3A3D"/>
                          </a:solidFill>
                          <a:latin typeface="Calibri" pitchFamily="34" charset="0"/>
                          <a:ea typeface="Calibri" pitchFamily="34" charset="-122"/>
                          <a:cs typeface="Calibri" pitchFamily="34" charset="-120"/>
                        </a:rPr>
                        <a:t>30.11.2029</a:t>
                      </a:r>
                      <a:endParaRPr lang="en-US" sz="1200" dirty="0">
                        <a:latin typeface="Calibri" charset="0"/>
                        <a:ea typeface="Calibri" charset="0"/>
                        <a:cs typeface="Calibri" charset="0"/>
                      </a:endParaRPr>
                    </a:p>
                  </a:txBody>
                  <a:tcPr marL="76200" marR="76200" marT="50800" marB="50800" anchor="ctr">
                    <a:lnL w="12700" cap="flat" cmpd="sng" algn="ctr">
                      <a:solidFill>
                        <a:srgbClr val="DCE4E5"/>
                      </a:solidFill>
                      <a:prstDash val="solid"/>
                      <a:round/>
                      <a:headEnd type="none" w="med" len="med"/>
                      <a:tailEnd type="none" w="med" len="med"/>
                    </a:lnL>
                    <a:lnR w="12700" cap="flat" cmpd="sng" algn="ctr">
                      <a:solidFill>
                        <a:srgbClr val="DCE4E5"/>
                      </a:solidFill>
                      <a:prstDash val="solid"/>
                      <a:round/>
                      <a:headEnd type="none" w="med" len="med"/>
                      <a:tailEnd type="none" w="med" len="med"/>
                    </a:lnR>
                    <a:lnT w="12700" cap="flat" cmpd="sng" algn="ctr">
                      <a:solidFill>
                        <a:srgbClr val="DCE4E5"/>
                      </a:solidFill>
                      <a:prstDash val="solid"/>
                      <a:round/>
                      <a:headEnd type="none" w="med" len="med"/>
                      <a:tailEnd type="none" w="med" len="med"/>
                    </a:lnT>
                    <a:lnB w="12700" cap="flat" cmpd="sng" algn="ctr">
                      <a:solidFill>
                        <a:srgbClr val="DCE4E5"/>
                      </a:solidFill>
                      <a:prstDash val="solid"/>
                      <a:round/>
                      <a:headEnd type="none" w="med" len="med"/>
                      <a:tailEnd type="none" w="med" len="med"/>
                    </a:lnB>
                    <a:solidFill>
                      <a:srgbClr val="F6F9F9"/>
                    </a:solidFill>
                  </a:tcPr>
                </a:tc>
                <a:extLst>
                  <a:ext uri="{0D108BD9-81ED-4DB2-BD59-A6C34878D82A}">
                    <a16:rowId xmlns:a16="http://schemas.microsoft.com/office/drawing/2014/main" val="10001"/>
                  </a:ext>
                </a:extLst>
              </a:tr>
              <a:tr h="457200">
                <a:tc>
                  <a:txBody>
                    <a:bodyPr/>
                    <a:lstStyle/>
                    <a:p>
                      <a:pPr marL="0" indent="0" algn="l">
                        <a:buNone/>
                      </a:pPr>
                      <a:r>
                        <a:rPr lang="en-US" sz="1200" b="1" dirty="0">
                          <a:solidFill>
                            <a:srgbClr val="2E3A3D"/>
                          </a:solidFill>
                          <a:latin typeface="Calibri" pitchFamily="34" charset="0"/>
                          <a:ea typeface="Calibri" pitchFamily="34" charset="-122"/>
                          <a:cs typeface="Calibri" pitchFamily="34" charset="-120"/>
                        </a:rPr>
                        <a:t>Freie Flächen</a:t>
                      </a:r>
                      <a:endParaRPr lang="en-US" sz="1200" dirty="0">
                        <a:latin typeface="Calibri" charset="0"/>
                        <a:ea typeface="Calibri" charset="0"/>
                        <a:cs typeface="Calibri" charset="0"/>
                      </a:endParaRPr>
                    </a:p>
                  </a:txBody>
                  <a:tcPr marL="76200" marR="76200" marT="50800" marB="50800" anchor="ctr">
                    <a:lnL w="12700" cap="flat" cmpd="sng" algn="ctr">
                      <a:solidFill>
                        <a:srgbClr val="DCE4E5"/>
                      </a:solidFill>
                      <a:prstDash val="solid"/>
                      <a:round/>
                      <a:headEnd type="none" w="med" len="med"/>
                      <a:tailEnd type="none" w="med" len="med"/>
                    </a:lnL>
                    <a:lnR w="12700" cap="flat" cmpd="sng" algn="ctr">
                      <a:solidFill>
                        <a:srgbClr val="DCE4E5"/>
                      </a:solidFill>
                      <a:prstDash val="solid"/>
                      <a:round/>
                      <a:headEnd type="none" w="med" len="med"/>
                      <a:tailEnd type="none" w="med" len="med"/>
                    </a:lnR>
                    <a:lnT w="12700" cap="flat" cmpd="sng" algn="ctr">
                      <a:solidFill>
                        <a:srgbClr val="DCE4E5"/>
                      </a:solidFill>
                      <a:prstDash val="solid"/>
                      <a:round/>
                      <a:headEnd type="none" w="med" len="med"/>
                      <a:tailEnd type="none" w="med" len="med"/>
                    </a:lnT>
                    <a:lnB w="12700" cap="flat" cmpd="sng" algn="ctr">
                      <a:solidFill>
                        <a:srgbClr val="DCE4E5"/>
                      </a:solidFill>
                      <a:prstDash val="solid"/>
                      <a:round/>
                      <a:headEnd type="none" w="med" len="med"/>
                      <a:tailEnd type="none" w="med" len="med"/>
                    </a:lnB>
                    <a:solidFill>
                      <a:srgbClr val="FFFFFF"/>
                    </a:solidFill>
                  </a:tcPr>
                </a:tc>
                <a:tc>
                  <a:txBody>
                    <a:bodyPr/>
                    <a:lstStyle/>
                    <a:p>
                      <a:pPr marL="0" indent="0" algn="l">
                        <a:buNone/>
                      </a:pPr>
                      <a:r>
                        <a:rPr lang="en-US" sz="1200" dirty="0">
                          <a:solidFill>
                            <a:srgbClr val="2E3A3D"/>
                          </a:solidFill>
                          <a:latin typeface="Calibri" pitchFamily="34" charset="0"/>
                          <a:ea typeface="Calibri" pitchFamily="34" charset="-122"/>
                          <a:cs typeface="Calibri" pitchFamily="34" charset="-120"/>
                        </a:rPr>
                        <a:t>Lager / Produktion / Büro</a:t>
                      </a:r>
                      <a:endParaRPr lang="en-US" sz="1200" dirty="0">
                        <a:latin typeface="Calibri" charset="0"/>
                        <a:ea typeface="Calibri" charset="0"/>
                        <a:cs typeface="Calibri" charset="0"/>
                      </a:endParaRPr>
                    </a:p>
                  </a:txBody>
                  <a:tcPr marL="76200" marR="76200" marT="50800" marB="50800" anchor="ctr">
                    <a:lnL w="12700" cap="flat" cmpd="sng" algn="ctr">
                      <a:solidFill>
                        <a:srgbClr val="DCE4E5"/>
                      </a:solidFill>
                      <a:prstDash val="solid"/>
                      <a:round/>
                      <a:headEnd type="none" w="med" len="med"/>
                      <a:tailEnd type="none" w="med" len="med"/>
                    </a:lnL>
                    <a:lnR w="12700" cap="flat" cmpd="sng" algn="ctr">
                      <a:solidFill>
                        <a:srgbClr val="DCE4E5"/>
                      </a:solidFill>
                      <a:prstDash val="solid"/>
                      <a:round/>
                      <a:headEnd type="none" w="med" len="med"/>
                      <a:tailEnd type="none" w="med" len="med"/>
                    </a:lnR>
                    <a:lnT w="12700" cap="flat" cmpd="sng" algn="ctr">
                      <a:solidFill>
                        <a:srgbClr val="DCE4E5"/>
                      </a:solidFill>
                      <a:prstDash val="solid"/>
                      <a:round/>
                      <a:headEnd type="none" w="med" len="med"/>
                      <a:tailEnd type="none" w="med" len="med"/>
                    </a:lnT>
                    <a:lnB w="12700" cap="flat" cmpd="sng" algn="ctr">
                      <a:solidFill>
                        <a:srgbClr val="DCE4E5"/>
                      </a:solidFill>
                      <a:prstDash val="solid"/>
                      <a:round/>
                      <a:headEnd type="none" w="med" len="med"/>
                      <a:tailEnd type="none" w="med" len="med"/>
                    </a:lnB>
                    <a:solidFill>
                      <a:srgbClr val="FFFFFF"/>
                    </a:solidFill>
                  </a:tcPr>
                </a:tc>
                <a:tc>
                  <a:txBody>
                    <a:bodyPr/>
                    <a:lstStyle/>
                    <a:p>
                      <a:pPr marL="0" indent="0" algn="l">
                        <a:buNone/>
                      </a:pPr>
                      <a:r>
                        <a:rPr lang="en-US" sz="1200" dirty="0">
                          <a:solidFill>
                            <a:srgbClr val="2E3A3D"/>
                          </a:solidFill>
                          <a:latin typeface="Calibri" pitchFamily="34" charset="0"/>
                          <a:ea typeface="Calibri" pitchFamily="34" charset="-122"/>
                          <a:cs typeface="Calibri" pitchFamily="34" charset="-120"/>
                        </a:rPr>
                        <a:t>ca. 9.270</a:t>
                      </a:r>
                      <a:endParaRPr lang="en-US" sz="1200" dirty="0">
                        <a:latin typeface="Calibri" charset="0"/>
                        <a:ea typeface="Calibri" charset="0"/>
                        <a:cs typeface="Calibri" charset="0"/>
                      </a:endParaRPr>
                    </a:p>
                  </a:txBody>
                  <a:tcPr marL="76200" marR="76200" marT="50800" marB="50800" anchor="ctr">
                    <a:lnL w="12700" cap="flat" cmpd="sng" algn="ctr">
                      <a:solidFill>
                        <a:srgbClr val="DCE4E5"/>
                      </a:solidFill>
                      <a:prstDash val="solid"/>
                      <a:round/>
                      <a:headEnd type="none" w="med" len="med"/>
                      <a:tailEnd type="none" w="med" len="med"/>
                    </a:lnL>
                    <a:lnR w="12700" cap="flat" cmpd="sng" algn="ctr">
                      <a:solidFill>
                        <a:srgbClr val="DCE4E5"/>
                      </a:solidFill>
                      <a:prstDash val="solid"/>
                      <a:round/>
                      <a:headEnd type="none" w="med" len="med"/>
                      <a:tailEnd type="none" w="med" len="med"/>
                    </a:lnR>
                    <a:lnT w="12700" cap="flat" cmpd="sng" algn="ctr">
                      <a:solidFill>
                        <a:srgbClr val="DCE4E5"/>
                      </a:solidFill>
                      <a:prstDash val="solid"/>
                      <a:round/>
                      <a:headEnd type="none" w="med" len="med"/>
                      <a:tailEnd type="none" w="med" len="med"/>
                    </a:lnT>
                    <a:lnB w="12700" cap="flat" cmpd="sng" algn="ctr">
                      <a:solidFill>
                        <a:srgbClr val="DCE4E5"/>
                      </a:solidFill>
                      <a:prstDash val="solid"/>
                      <a:round/>
                      <a:headEnd type="none" w="med" len="med"/>
                      <a:tailEnd type="none" w="med" len="med"/>
                    </a:lnB>
                    <a:solidFill>
                      <a:srgbClr val="FFFFFF"/>
                    </a:solidFill>
                  </a:tcPr>
                </a:tc>
                <a:tc>
                  <a:txBody>
                    <a:bodyPr/>
                    <a:lstStyle/>
                    <a:p>
                      <a:pPr marL="0" indent="0" algn="l">
                        <a:buNone/>
                      </a:pPr>
                      <a:r>
                        <a:rPr lang="en-US" sz="1200" dirty="0">
                          <a:solidFill>
                            <a:srgbClr val="2E3A3D"/>
                          </a:solidFill>
                          <a:latin typeface="Calibri" pitchFamily="34" charset="0"/>
                          <a:ea typeface="Calibri" pitchFamily="34" charset="-122"/>
                          <a:cs typeface="Calibri" pitchFamily="34" charset="-120"/>
                        </a:rPr>
                        <a:t>[OFFEN]</a:t>
                      </a:r>
                      <a:endParaRPr lang="en-US" sz="1200" dirty="0">
                        <a:latin typeface="Calibri" charset="0"/>
                        <a:ea typeface="Calibri" charset="0"/>
                        <a:cs typeface="Calibri" charset="0"/>
                      </a:endParaRPr>
                    </a:p>
                  </a:txBody>
                  <a:tcPr marL="76200" marR="76200" marT="50800" marB="50800" anchor="ctr">
                    <a:lnL w="12700" cap="flat" cmpd="sng" algn="ctr">
                      <a:solidFill>
                        <a:srgbClr val="DCE4E5"/>
                      </a:solidFill>
                      <a:prstDash val="solid"/>
                      <a:round/>
                      <a:headEnd type="none" w="med" len="med"/>
                      <a:tailEnd type="none" w="med" len="med"/>
                    </a:lnL>
                    <a:lnR w="12700" cap="flat" cmpd="sng" algn="ctr">
                      <a:solidFill>
                        <a:srgbClr val="DCE4E5"/>
                      </a:solidFill>
                      <a:prstDash val="solid"/>
                      <a:round/>
                      <a:headEnd type="none" w="med" len="med"/>
                      <a:tailEnd type="none" w="med" len="med"/>
                    </a:lnR>
                    <a:lnT w="12700" cap="flat" cmpd="sng" algn="ctr">
                      <a:solidFill>
                        <a:srgbClr val="DCE4E5"/>
                      </a:solidFill>
                      <a:prstDash val="solid"/>
                      <a:round/>
                      <a:headEnd type="none" w="med" len="med"/>
                      <a:tailEnd type="none" w="med" len="med"/>
                    </a:lnT>
                    <a:lnB w="12700" cap="flat" cmpd="sng" algn="ctr">
                      <a:solidFill>
                        <a:srgbClr val="DCE4E5"/>
                      </a:solidFill>
                      <a:prstDash val="solid"/>
                      <a:round/>
                      <a:headEnd type="none" w="med" len="med"/>
                      <a:tailEnd type="none" w="med" len="med"/>
                    </a:lnB>
                    <a:solidFill>
                      <a:srgbClr val="FFFFFF"/>
                    </a:solidFill>
                  </a:tcPr>
                </a:tc>
                <a:tc>
                  <a:txBody>
                    <a:bodyPr/>
                    <a:lstStyle/>
                    <a:p>
                      <a:pPr marL="0" indent="0" algn="l">
                        <a:buNone/>
                      </a:pPr>
                      <a:r>
                        <a:rPr lang="en-US" sz="1200" dirty="0">
                          <a:solidFill>
                            <a:srgbClr val="2E3A3D"/>
                          </a:solidFill>
                          <a:latin typeface="Calibri" pitchFamily="34" charset="0"/>
                          <a:ea typeface="Calibri" pitchFamily="34" charset="-122"/>
                          <a:cs typeface="Calibri" pitchFamily="34" charset="-120"/>
                        </a:rPr>
                        <a:t>bezugsfrei</a:t>
                      </a:r>
                      <a:endParaRPr lang="en-US" sz="1200" dirty="0">
                        <a:latin typeface="Calibri" charset="0"/>
                        <a:ea typeface="Calibri" charset="0"/>
                        <a:cs typeface="Calibri" charset="0"/>
                      </a:endParaRPr>
                    </a:p>
                  </a:txBody>
                  <a:tcPr marL="76200" marR="76200" marT="50800" marB="50800" anchor="ctr">
                    <a:lnL w="12700" cap="flat" cmpd="sng" algn="ctr">
                      <a:solidFill>
                        <a:srgbClr val="DCE4E5"/>
                      </a:solidFill>
                      <a:prstDash val="solid"/>
                      <a:round/>
                      <a:headEnd type="none" w="med" len="med"/>
                      <a:tailEnd type="none" w="med" len="med"/>
                    </a:lnL>
                    <a:lnR w="12700" cap="flat" cmpd="sng" algn="ctr">
                      <a:solidFill>
                        <a:srgbClr val="DCE4E5"/>
                      </a:solidFill>
                      <a:prstDash val="solid"/>
                      <a:round/>
                      <a:headEnd type="none" w="med" len="med"/>
                      <a:tailEnd type="none" w="med" len="med"/>
                    </a:lnR>
                    <a:lnT w="12700" cap="flat" cmpd="sng" algn="ctr">
                      <a:solidFill>
                        <a:srgbClr val="DCE4E5"/>
                      </a:solidFill>
                      <a:prstDash val="solid"/>
                      <a:round/>
                      <a:headEnd type="none" w="med" len="med"/>
                      <a:tailEnd type="none" w="med" len="med"/>
                    </a:lnT>
                    <a:lnB w="12700" cap="flat" cmpd="sng" algn="ctr">
                      <a:solidFill>
                        <a:srgbClr val="DCE4E5"/>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457200">
                <a:tc>
                  <a:txBody>
                    <a:bodyPr/>
                    <a:lstStyle/>
                    <a:p>
                      <a:pPr marL="0" indent="0" algn="l">
                        <a:buNone/>
                      </a:pPr>
                      <a:r>
                        <a:rPr lang="en-US" sz="1200" b="1" dirty="0">
                          <a:solidFill>
                            <a:srgbClr val="2E3A3D"/>
                          </a:solidFill>
                          <a:latin typeface="Calibri" pitchFamily="34" charset="0"/>
                          <a:ea typeface="Calibri" pitchFamily="34" charset="-122"/>
                          <a:cs typeface="Calibri" pitchFamily="34" charset="-120"/>
                        </a:rPr>
                        <a:t>PV-Einspeisung (EEG)</a:t>
                      </a:r>
                      <a:endParaRPr lang="en-US" sz="1200" dirty="0">
                        <a:latin typeface="Calibri" charset="0"/>
                        <a:ea typeface="Calibri" charset="0"/>
                        <a:cs typeface="Calibri" charset="0"/>
                      </a:endParaRPr>
                    </a:p>
                  </a:txBody>
                  <a:tcPr marL="76200" marR="76200" marT="50800" marB="50800" anchor="ctr">
                    <a:lnL w="12700" cap="flat" cmpd="sng" algn="ctr">
                      <a:solidFill>
                        <a:srgbClr val="DCE4E5"/>
                      </a:solidFill>
                      <a:prstDash val="solid"/>
                      <a:round/>
                      <a:headEnd type="none" w="med" len="med"/>
                      <a:tailEnd type="none" w="med" len="med"/>
                    </a:lnL>
                    <a:lnR w="12700" cap="flat" cmpd="sng" algn="ctr">
                      <a:solidFill>
                        <a:srgbClr val="DCE4E5"/>
                      </a:solidFill>
                      <a:prstDash val="solid"/>
                      <a:round/>
                      <a:headEnd type="none" w="med" len="med"/>
                      <a:tailEnd type="none" w="med" len="med"/>
                    </a:lnR>
                    <a:lnT w="12700" cap="flat" cmpd="sng" algn="ctr">
                      <a:solidFill>
                        <a:srgbClr val="DCE4E5"/>
                      </a:solidFill>
                      <a:prstDash val="solid"/>
                      <a:round/>
                      <a:headEnd type="none" w="med" len="med"/>
                      <a:tailEnd type="none" w="med" len="med"/>
                    </a:lnT>
                    <a:lnB w="12700" cap="flat" cmpd="sng" algn="ctr">
                      <a:solidFill>
                        <a:srgbClr val="DCE4E5"/>
                      </a:solidFill>
                      <a:prstDash val="solid"/>
                      <a:round/>
                      <a:headEnd type="none" w="med" len="med"/>
                      <a:tailEnd type="none" w="med" len="med"/>
                    </a:lnB>
                    <a:solidFill>
                      <a:srgbClr val="F6F9F9"/>
                    </a:solidFill>
                  </a:tcPr>
                </a:tc>
                <a:tc>
                  <a:txBody>
                    <a:bodyPr/>
                    <a:lstStyle/>
                    <a:p>
                      <a:pPr marL="0" indent="0" algn="l">
                        <a:buNone/>
                      </a:pPr>
                      <a:r>
                        <a:rPr lang="en-US" sz="1200" dirty="0">
                          <a:solidFill>
                            <a:srgbClr val="2E3A3D"/>
                          </a:solidFill>
                          <a:latin typeface="Calibri" pitchFamily="34" charset="0"/>
                          <a:ea typeface="Calibri" pitchFamily="34" charset="-122"/>
                          <a:cs typeface="Calibri" pitchFamily="34" charset="-120"/>
                        </a:rPr>
                        <a:t>Vergütung 2025, ø netto</a:t>
                      </a:r>
                      <a:endParaRPr lang="en-US" sz="1200" dirty="0">
                        <a:latin typeface="Calibri" charset="0"/>
                        <a:ea typeface="Calibri" charset="0"/>
                        <a:cs typeface="Calibri" charset="0"/>
                      </a:endParaRPr>
                    </a:p>
                  </a:txBody>
                  <a:tcPr marL="76200" marR="76200" marT="50800" marB="50800" anchor="ctr">
                    <a:lnL w="12700" cap="flat" cmpd="sng" algn="ctr">
                      <a:solidFill>
                        <a:srgbClr val="DCE4E5"/>
                      </a:solidFill>
                      <a:prstDash val="solid"/>
                      <a:round/>
                      <a:headEnd type="none" w="med" len="med"/>
                      <a:tailEnd type="none" w="med" len="med"/>
                    </a:lnL>
                    <a:lnR w="12700" cap="flat" cmpd="sng" algn="ctr">
                      <a:solidFill>
                        <a:srgbClr val="DCE4E5"/>
                      </a:solidFill>
                      <a:prstDash val="solid"/>
                      <a:round/>
                      <a:headEnd type="none" w="med" len="med"/>
                      <a:tailEnd type="none" w="med" len="med"/>
                    </a:lnR>
                    <a:lnT w="12700" cap="flat" cmpd="sng" algn="ctr">
                      <a:solidFill>
                        <a:srgbClr val="DCE4E5"/>
                      </a:solidFill>
                      <a:prstDash val="solid"/>
                      <a:round/>
                      <a:headEnd type="none" w="med" len="med"/>
                      <a:tailEnd type="none" w="med" len="med"/>
                    </a:lnT>
                    <a:lnB w="12700" cap="flat" cmpd="sng" algn="ctr">
                      <a:solidFill>
                        <a:srgbClr val="DCE4E5"/>
                      </a:solidFill>
                      <a:prstDash val="solid"/>
                      <a:round/>
                      <a:headEnd type="none" w="med" len="med"/>
                      <a:tailEnd type="none" w="med" len="med"/>
                    </a:lnB>
                    <a:solidFill>
                      <a:srgbClr val="F6F9F9"/>
                    </a:solidFill>
                  </a:tcPr>
                </a:tc>
                <a:tc>
                  <a:txBody>
                    <a:bodyPr/>
                    <a:lstStyle/>
                    <a:p>
                      <a:pPr marL="0" indent="0" algn="l">
                        <a:buNone/>
                      </a:pPr>
                      <a:r>
                        <a:rPr lang="en-US" sz="1200" dirty="0">
                          <a:solidFill>
                            <a:srgbClr val="2E3A3D"/>
                          </a:solidFill>
                          <a:latin typeface="Calibri" pitchFamily="34" charset="0"/>
                          <a:ea typeface="Calibri" pitchFamily="34" charset="-122"/>
                          <a:cs typeface="Calibri" pitchFamily="34" charset="-120"/>
                        </a:rPr>
                        <a:t>—</a:t>
                      </a:r>
                      <a:endParaRPr lang="en-US" sz="1200" dirty="0">
                        <a:latin typeface="Calibri" charset="0"/>
                        <a:ea typeface="Calibri" charset="0"/>
                        <a:cs typeface="Calibri" charset="0"/>
                      </a:endParaRPr>
                    </a:p>
                  </a:txBody>
                  <a:tcPr marL="76200" marR="76200" marT="50800" marB="50800" anchor="ctr">
                    <a:lnL w="12700" cap="flat" cmpd="sng" algn="ctr">
                      <a:solidFill>
                        <a:srgbClr val="DCE4E5"/>
                      </a:solidFill>
                      <a:prstDash val="solid"/>
                      <a:round/>
                      <a:headEnd type="none" w="med" len="med"/>
                      <a:tailEnd type="none" w="med" len="med"/>
                    </a:lnL>
                    <a:lnR w="12700" cap="flat" cmpd="sng" algn="ctr">
                      <a:solidFill>
                        <a:srgbClr val="DCE4E5"/>
                      </a:solidFill>
                      <a:prstDash val="solid"/>
                      <a:round/>
                      <a:headEnd type="none" w="med" len="med"/>
                      <a:tailEnd type="none" w="med" len="med"/>
                    </a:lnR>
                    <a:lnT w="12700" cap="flat" cmpd="sng" algn="ctr">
                      <a:solidFill>
                        <a:srgbClr val="DCE4E5"/>
                      </a:solidFill>
                      <a:prstDash val="solid"/>
                      <a:round/>
                      <a:headEnd type="none" w="med" len="med"/>
                      <a:tailEnd type="none" w="med" len="med"/>
                    </a:lnT>
                    <a:lnB w="12700" cap="flat" cmpd="sng" algn="ctr">
                      <a:solidFill>
                        <a:srgbClr val="DCE4E5"/>
                      </a:solidFill>
                      <a:prstDash val="solid"/>
                      <a:round/>
                      <a:headEnd type="none" w="med" len="med"/>
                      <a:tailEnd type="none" w="med" len="med"/>
                    </a:lnB>
                    <a:solidFill>
                      <a:srgbClr val="F6F9F9"/>
                    </a:solidFill>
                  </a:tcPr>
                </a:tc>
                <a:tc>
                  <a:txBody>
                    <a:bodyPr/>
                    <a:lstStyle/>
                    <a:p>
                      <a:pPr marL="0" indent="0" algn="l">
                        <a:buNone/>
                      </a:pPr>
                      <a:r>
                        <a:rPr lang="en-US" sz="1200" dirty="0">
                          <a:solidFill>
                            <a:srgbClr val="2E3A3D"/>
                          </a:solidFill>
                          <a:latin typeface="Calibri" pitchFamily="34" charset="0"/>
                          <a:ea typeface="Calibri" pitchFamily="34" charset="-122"/>
                          <a:cs typeface="Calibri" pitchFamily="34" charset="-120"/>
                        </a:rPr>
                        <a:t>2.114</a:t>
                      </a:r>
                      <a:endParaRPr lang="en-US" sz="1200" dirty="0">
                        <a:latin typeface="Calibri" charset="0"/>
                        <a:ea typeface="Calibri" charset="0"/>
                        <a:cs typeface="Calibri" charset="0"/>
                      </a:endParaRPr>
                    </a:p>
                  </a:txBody>
                  <a:tcPr marL="76200" marR="76200" marT="50800" marB="50800" anchor="ctr">
                    <a:lnL w="12700" cap="flat" cmpd="sng" algn="ctr">
                      <a:solidFill>
                        <a:srgbClr val="DCE4E5"/>
                      </a:solidFill>
                      <a:prstDash val="solid"/>
                      <a:round/>
                      <a:headEnd type="none" w="med" len="med"/>
                      <a:tailEnd type="none" w="med" len="med"/>
                    </a:lnL>
                    <a:lnR w="12700" cap="flat" cmpd="sng" algn="ctr">
                      <a:solidFill>
                        <a:srgbClr val="DCE4E5"/>
                      </a:solidFill>
                      <a:prstDash val="solid"/>
                      <a:round/>
                      <a:headEnd type="none" w="med" len="med"/>
                      <a:tailEnd type="none" w="med" len="med"/>
                    </a:lnR>
                    <a:lnT w="12700" cap="flat" cmpd="sng" algn="ctr">
                      <a:solidFill>
                        <a:srgbClr val="DCE4E5"/>
                      </a:solidFill>
                      <a:prstDash val="solid"/>
                      <a:round/>
                      <a:headEnd type="none" w="med" len="med"/>
                      <a:tailEnd type="none" w="med" len="med"/>
                    </a:lnT>
                    <a:lnB w="12700" cap="flat" cmpd="sng" algn="ctr">
                      <a:solidFill>
                        <a:srgbClr val="DCE4E5"/>
                      </a:solidFill>
                      <a:prstDash val="solid"/>
                      <a:round/>
                      <a:headEnd type="none" w="med" len="med"/>
                      <a:tailEnd type="none" w="med" len="med"/>
                    </a:lnB>
                    <a:solidFill>
                      <a:srgbClr val="F6F9F9"/>
                    </a:solidFill>
                  </a:tcPr>
                </a:tc>
                <a:tc>
                  <a:txBody>
                    <a:bodyPr/>
                    <a:lstStyle/>
                    <a:p>
                      <a:pPr marL="0" indent="0" algn="l">
                        <a:buNone/>
                      </a:pPr>
                      <a:r>
                        <a:rPr lang="en-US" sz="1200" dirty="0">
                          <a:solidFill>
                            <a:srgbClr val="2E3A3D"/>
                          </a:solidFill>
                          <a:latin typeface="Calibri" pitchFamily="34" charset="0"/>
                          <a:ea typeface="Calibri" pitchFamily="34" charset="-122"/>
                          <a:cs typeface="Calibri" pitchFamily="34" charset="-120"/>
                        </a:rPr>
                        <a:t>31.12.2033 *</a:t>
                      </a:r>
                      <a:endParaRPr lang="en-US" sz="1200" dirty="0">
                        <a:latin typeface="Calibri" charset="0"/>
                        <a:ea typeface="Calibri" charset="0"/>
                        <a:cs typeface="Calibri" charset="0"/>
                      </a:endParaRPr>
                    </a:p>
                  </a:txBody>
                  <a:tcPr marL="76200" marR="76200" marT="50800" marB="50800" anchor="ctr">
                    <a:lnL w="12700" cap="flat" cmpd="sng" algn="ctr">
                      <a:solidFill>
                        <a:srgbClr val="DCE4E5"/>
                      </a:solidFill>
                      <a:prstDash val="solid"/>
                      <a:round/>
                      <a:headEnd type="none" w="med" len="med"/>
                      <a:tailEnd type="none" w="med" len="med"/>
                    </a:lnL>
                    <a:lnR w="12700" cap="flat" cmpd="sng" algn="ctr">
                      <a:solidFill>
                        <a:srgbClr val="DCE4E5"/>
                      </a:solidFill>
                      <a:prstDash val="solid"/>
                      <a:round/>
                      <a:headEnd type="none" w="med" len="med"/>
                      <a:tailEnd type="none" w="med" len="med"/>
                    </a:lnR>
                    <a:lnT w="12700" cap="flat" cmpd="sng" algn="ctr">
                      <a:solidFill>
                        <a:srgbClr val="DCE4E5"/>
                      </a:solidFill>
                      <a:prstDash val="solid"/>
                      <a:round/>
                      <a:headEnd type="none" w="med" len="med"/>
                      <a:tailEnd type="none" w="med" len="med"/>
                    </a:lnT>
                    <a:lnB w="12700" cap="flat" cmpd="sng" algn="ctr">
                      <a:solidFill>
                        <a:srgbClr val="DCE4E5"/>
                      </a:solidFill>
                      <a:prstDash val="solid"/>
                      <a:round/>
                      <a:headEnd type="none" w="med" len="med"/>
                      <a:tailEnd type="none" w="med" len="med"/>
                    </a:lnB>
                    <a:solidFill>
                      <a:srgbClr val="F6F9F9"/>
                    </a:solidFill>
                  </a:tcPr>
                </a:tc>
                <a:extLst>
                  <a:ext uri="{0D108BD9-81ED-4DB2-BD59-A6C34878D82A}">
                    <a16:rowId xmlns:a16="http://schemas.microsoft.com/office/drawing/2014/main" val="10003"/>
                  </a:ext>
                </a:extLst>
              </a:tr>
              <a:tr h="457200">
                <a:tc>
                  <a:txBody>
                    <a:bodyPr/>
                    <a:lstStyle/>
                    <a:p>
                      <a:pPr marL="0" indent="0" algn="l">
                        <a:buNone/>
                      </a:pPr>
                      <a:r>
                        <a:rPr lang="en-US" sz="1200" b="1" dirty="0">
                          <a:solidFill>
                            <a:srgbClr val="052A33"/>
                          </a:solidFill>
                          <a:latin typeface="Calibri" pitchFamily="34" charset="0"/>
                          <a:ea typeface="Calibri" pitchFamily="34" charset="-122"/>
                          <a:cs typeface="Calibri" pitchFamily="34" charset="-120"/>
                        </a:rPr>
                        <a:t>Ist-Einnahmen gesamt</a:t>
                      </a:r>
                      <a:endParaRPr lang="en-US" sz="1200" dirty="0">
                        <a:latin typeface="Calibri" charset="0"/>
                        <a:ea typeface="Calibri" charset="0"/>
                        <a:cs typeface="Calibri" charset="0"/>
                      </a:endParaRPr>
                    </a:p>
                  </a:txBody>
                  <a:tcPr marL="76200" marR="76200" marT="50800" marB="50800" anchor="ctr">
                    <a:lnL w="12700" cap="flat" cmpd="sng" algn="ctr">
                      <a:solidFill>
                        <a:srgbClr val="DCE4E5"/>
                      </a:solidFill>
                      <a:prstDash val="solid"/>
                      <a:round/>
                      <a:headEnd type="none" w="med" len="med"/>
                      <a:tailEnd type="none" w="med" len="med"/>
                    </a:lnL>
                    <a:lnR w="12700" cap="flat" cmpd="sng" algn="ctr">
                      <a:solidFill>
                        <a:srgbClr val="DCE4E5"/>
                      </a:solidFill>
                      <a:prstDash val="solid"/>
                      <a:round/>
                      <a:headEnd type="none" w="med" len="med"/>
                      <a:tailEnd type="none" w="med" len="med"/>
                    </a:lnR>
                    <a:lnT w="12700" cap="flat" cmpd="sng" algn="ctr">
                      <a:solidFill>
                        <a:srgbClr val="DCE4E5"/>
                      </a:solidFill>
                      <a:prstDash val="solid"/>
                      <a:round/>
                      <a:headEnd type="none" w="med" len="med"/>
                      <a:tailEnd type="none" w="med" len="med"/>
                    </a:lnT>
                    <a:lnB w="12700" cap="flat" cmpd="sng" algn="ctr">
                      <a:solidFill>
                        <a:srgbClr val="DCE4E5"/>
                      </a:solidFill>
                      <a:prstDash val="solid"/>
                      <a:round/>
                      <a:headEnd type="none" w="med" len="med"/>
                      <a:tailEnd type="none" w="med" len="med"/>
                    </a:lnB>
                    <a:solidFill>
                      <a:srgbClr val="E6EEEE"/>
                    </a:solidFill>
                  </a:tcPr>
                </a:tc>
                <a:tc>
                  <a:txBody>
                    <a:bodyPr/>
                    <a:lstStyle/>
                    <a:p>
                      <a:pPr marL="0" indent="0" algn="l">
                        <a:buNone/>
                      </a:pPr>
                      <a:endParaRPr lang="en-US" sz="1200" dirty="0">
                        <a:latin typeface="Calibri" charset="0"/>
                        <a:ea typeface="Calibri" charset="0"/>
                        <a:cs typeface="Calibri" charset="0"/>
                      </a:endParaRPr>
                    </a:p>
                  </a:txBody>
                  <a:tcPr marL="76200" marR="76200" marT="50800" marB="50800" anchor="ctr">
                    <a:lnL w="12700" cap="flat" cmpd="sng" algn="ctr">
                      <a:solidFill>
                        <a:srgbClr val="DCE4E5"/>
                      </a:solidFill>
                      <a:prstDash val="solid"/>
                      <a:round/>
                      <a:headEnd type="none" w="med" len="med"/>
                      <a:tailEnd type="none" w="med" len="med"/>
                    </a:lnL>
                    <a:lnR w="12700" cap="flat" cmpd="sng" algn="ctr">
                      <a:solidFill>
                        <a:srgbClr val="DCE4E5"/>
                      </a:solidFill>
                      <a:prstDash val="solid"/>
                      <a:round/>
                      <a:headEnd type="none" w="med" len="med"/>
                      <a:tailEnd type="none" w="med" len="med"/>
                    </a:lnR>
                    <a:lnT w="12700" cap="flat" cmpd="sng" algn="ctr">
                      <a:solidFill>
                        <a:srgbClr val="DCE4E5"/>
                      </a:solidFill>
                      <a:prstDash val="solid"/>
                      <a:round/>
                      <a:headEnd type="none" w="med" len="med"/>
                      <a:tailEnd type="none" w="med" len="med"/>
                    </a:lnT>
                    <a:lnB w="12700" cap="flat" cmpd="sng" algn="ctr">
                      <a:solidFill>
                        <a:srgbClr val="DCE4E5"/>
                      </a:solidFill>
                      <a:prstDash val="solid"/>
                      <a:round/>
                      <a:headEnd type="none" w="med" len="med"/>
                      <a:tailEnd type="none" w="med" len="med"/>
                    </a:lnB>
                    <a:solidFill>
                      <a:srgbClr val="E6EEEE"/>
                    </a:solidFill>
                  </a:tcPr>
                </a:tc>
                <a:tc>
                  <a:txBody>
                    <a:bodyPr/>
                    <a:lstStyle/>
                    <a:p>
                      <a:pPr marL="0" indent="0" algn="l">
                        <a:buNone/>
                      </a:pPr>
                      <a:r>
                        <a:rPr lang="en-US" sz="1200" b="1" dirty="0">
                          <a:solidFill>
                            <a:srgbClr val="052A33"/>
                          </a:solidFill>
                          <a:latin typeface="Calibri" pitchFamily="34" charset="0"/>
                          <a:ea typeface="Calibri" pitchFamily="34" charset="-122"/>
                          <a:cs typeface="Calibri" pitchFamily="34" charset="-120"/>
                        </a:rPr>
                        <a:t>12.500</a:t>
                      </a:r>
                      <a:endParaRPr lang="en-US" sz="1200" dirty="0">
                        <a:latin typeface="Calibri" charset="0"/>
                        <a:ea typeface="Calibri" charset="0"/>
                        <a:cs typeface="Calibri" charset="0"/>
                      </a:endParaRPr>
                    </a:p>
                  </a:txBody>
                  <a:tcPr marL="76200" marR="76200" marT="50800" marB="50800" anchor="ctr">
                    <a:lnL w="12700" cap="flat" cmpd="sng" algn="ctr">
                      <a:solidFill>
                        <a:srgbClr val="DCE4E5"/>
                      </a:solidFill>
                      <a:prstDash val="solid"/>
                      <a:round/>
                      <a:headEnd type="none" w="med" len="med"/>
                      <a:tailEnd type="none" w="med" len="med"/>
                    </a:lnL>
                    <a:lnR w="12700" cap="flat" cmpd="sng" algn="ctr">
                      <a:solidFill>
                        <a:srgbClr val="DCE4E5"/>
                      </a:solidFill>
                      <a:prstDash val="solid"/>
                      <a:round/>
                      <a:headEnd type="none" w="med" len="med"/>
                      <a:tailEnd type="none" w="med" len="med"/>
                    </a:lnR>
                    <a:lnT w="12700" cap="flat" cmpd="sng" algn="ctr">
                      <a:solidFill>
                        <a:srgbClr val="DCE4E5"/>
                      </a:solidFill>
                      <a:prstDash val="solid"/>
                      <a:round/>
                      <a:headEnd type="none" w="med" len="med"/>
                      <a:tailEnd type="none" w="med" len="med"/>
                    </a:lnT>
                    <a:lnB w="12700" cap="flat" cmpd="sng" algn="ctr">
                      <a:solidFill>
                        <a:srgbClr val="DCE4E5"/>
                      </a:solidFill>
                      <a:prstDash val="solid"/>
                      <a:round/>
                      <a:headEnd type="none" w="med" len="med"/>
                      <a:tailEnd type="none" w="med" len="med"/>
                    </a:lnB>
                    <a:solidFill>
                      <a:srgbClr val="E6EEEE"/>
                    </a:solidFill>
                  </a:tcPr>
                </a:tc>
                <a:tc>
                  <a:txBody>
                    <a:bodyPr/>
                    <a:lstStyle/>
                    <a:p>
                      <a:pPr marL="0" indent="0" algn="l">
                        <a:buNone/>
                      </a:pPr>
                      <a:endParaRPr lang="en-US" sz="1200" dirty="0">
                        <a:latin typeface="Calibri" charset="0"/>
                        <a:ea typeface="Calibri" charset="0"/>
                        <a:cs typeface="Calibri" charset="0"/>
                      </a:endParaRPr>
                    </a:p>
                  </a:txBody>
                  <a:tcPr marL="76200" marR="76200" marT="50800" marB="50800" anchor="ctr">
                    <a:lnL w="12700" cap="flat" cmpd="sng" algn="ctr">
                      <a:solidFill>
                        <a:srgbClr val="DCE4E5"/>
                      </a:solidFill>
                      <a:prstDash val="solid"/>
                      <a:round/>
                      <a:headEnd type="none" w="med" len="med"/>
                      <a:tailEnd type="none" w="med" len="med"/>
                    </a:lnL>
                    <a:lnR w="12700" cap="flat" cmpd="sng" algn="ctr">
                      <a:solidFill>
                        <a:srgbClr val="DCE4E5"/>
                      </a:solidFill>
                      <a:prstDash val="solid"/>
                      <a:round/>
                      <a:headEnd type="none" w="med" len="med"/>
                      <a:tailEnd type="none" w="med" len="med"/>
                    </a:lnR>
                    <a:lnT w="12700" cap="flat" cmpd="sng" algn="ctr">
                      <a:solidFill>
                        <a:srgbClr val="DCE4E5"/>
                      </a:solidFill>
                      <a:prstDash val="solid"/>
                      <a:round/>
                      <a:headEnd type="none" w="med" len="med"/>
                      <a:tailEnd type="none" w="med" len="med"/>
                    </a:lnT>
                    <a:lnB w="12700" cap="flat" cmpd="sng" algn="ctr">
                      <a:solidFill>
                        <a:srgbClr val="DCE4E5"/>
                      </a:solidFill>
                      <a:prstDash val="solid"/>
                      <a:round/>
                      <a:headEnd type="none" w="med" len="med"/>
                      <a:tailEnd type="none" w="med" len="med"/>
                    </a:lnB>
                    <a:solidFill>
                      <a:srgbClr val="E6EEEE"/>
                    </a:solidFill>
                  </a:tcPr>
                </a:tc>
                <a:tc>
                  <a:txBody>
                    <a:bodyPr/>
                    <a:lstStyle/>
                    <a:p>
                      <a:pPr marL="0" indent="0" algn="l">
                        <a:buNone/>
                      </a:pPr>
                      <a:r>
                        <a:rPr lang="en-US" sz="1200" b="1" dirty="0">
                          <a:solidFill>
                            <a:srgbClr val="052A33"/>
                          </a:solidFill>
                          <a:latin typeface="Calibri" pitchFamily="34" charset="0"/>
                          <a:ea typeface="Calibri" pitchFamily="34" charset="-122"/>
                          <a:cs typeface="Calibri" pitchFamily="34" charset="-120"/>
                        </a:rPr>
                        <a:t>—</a:t>
                      </a:r>
                      <a:endParaRPr lang="en-US" sz="1200" dirty="0">
                        <a:latin typeface="Calibri" charset="0"/>
                        <a:ea typeface="Calibri" charset="0"/>
                        <a:cs typeface="Calibri" charset="0"/>
                      </a:endParaRPr>
                    </a:p>
                  </a:txBody>
                  <a:tcPr marL="76200" marR="76200" marT="50800" marB="50800" anchor="ctr">
                    <a:lnL w="12700" cap="flat" cmpd="sng" algn="ctr">
                      <a:solidFill>
                        <a:srgbClr val="DCE4E5"/>
                      </a:solidFill>
                      <a:prstDash val="solid"/>
                      <a:round/>
                      <a:headEnd type="none" w="med" len="med"/>
                      <a:tailEnd type="none" w="med" len="med"/>
                    </a:lnL>
                    <a:lnR w="12700" cap="flat" cmpd="sng" algn="ctr">
                      <a:solidFill>
                        <a:srgbClr val="DCE4E5"/>
                      </a:solidFill>
                      <a:prstDash val="solid"/>
                      <a:round/>
                      <a:headEnd type="none" w="med" len="med"/>
                      <a:tailEnd type="none" w="med" len="med"/>
                    </a:lnR>
                    <a:lnT w="12700" cap="flat" cmpd="sng" algn="ctr">
                      <a:solidFill>
                        <a:srgbClr val="DCE4E5"/>
                      </a:solidFill>
                      <a:prstDash val="solid"/>
                      <a:round/>
                      <a:headEnd type="none" w="med" len="med"/>
                      <a:tailEnd type="none" w="med" len="med"/>
                    </a:lnT>
                    <a:lnB w="12700" cap="flat" cmpd="sng" algn="ctr">
                      <a:solidFill>
                        <a:srgbClr val="DCE4E5"/>
                      </a:solidFill>
                      <a:prstDash val="solid"/>
                      <a:round/>
                      <a:headEnd type="none" w="med" len="med"/>
                      <a:tailEnd type="none" w="med" len="med"/>
                    </a:lnB>
                    <a:solidFill>
                      <a:srgbClr val="E6EEEE"/>
                    </a:solidFill>
                  </a:tcPr>
                </a:tc>
                <a:extLst>
                  <a:ext uri="{0D108BD9-81ED-4DB2-BD59-A6C34878D82A}">
                    <a16:rowId xmlns:a16="http://schemas.microsoft.com/office/drawing/2014/main" val="10005"/>
                  </a:ext>
                </a:extLst>
              </a:tr>
            </a:tbl>
          </a:graphicData>
        </a:graphic>
      </p:graphicFrame>
      <p:sp>
        <p:nvSpPr>
          <p:cNvPr id="5" name="Text 2"/>
          <p:cNvSpPr/>
          <p:nvPr/>
        </p:nvSpPr>
        <p:spPr>
          <a:xfrm>
            <a:off x="548640" y="4644000"/>
            <a:ext cx="6462705" cy="864000"/>
          </a:xfrm>
          <a:prstGeom prst="rect">
            <a:avLst/>
          </a:prstGeom>
          <a:noFill/>
          <a:ln/>
        </p:spPr>
        <p:txBody>
          <a:bodyPr wrap="square" lIns="0" tIns="0" rIns="0" bIns="0" rtlCol="0" anchor="ctr"/>
          <a:lstStyle/>
          <a:p>
            <a:pPr marL="0" indent="0">
              <a:buNone/>
            </a:pPr>
            <a:r>
              <a:rPr lang="en-US" sz="1000" dirty="0">
                <a:solidFill>
                  <a:srgbClr val="7C8E92"/>
                </a:solidFill>
                <a:latin typeface="Calibri" pitchFamily="34" charset="0"/>
                <a:ea typeface="Calibri" pitchFamily="34" charset="-122"/>
                <a:cs typeface="Calibri" pitchFamily="34" charset="-120"/>
              </a:rPr>
              <a:t>* Die EEG-Vergütung läuft bei Inbetriebnahme am 30.10.2013 regulär bis zum 31.12.2033 (20 Jahre zzgl. Inbetriebnahmejahr) – Einspeisevertrag und Restlaufzeit sind zu bestätigen [OFFEN]. Ist-Einnahmen p. a.: ca. 189.300 € (163.944 € Miete + 25.369 € PV-Vergütung netto). Die Vermietungsquote beträgt bezogen auf die Fläche rund 25 %.</a:t>
            </a:r>
            <a:endParaRPr lang="de-DE" sz="1000"/>
          </a:p>
        </p:txBody>
      </p:sp>
      <p:sp>
        <p:nvSpPr>
          <p:cNvPr id="5028" name="Shape 2">
            <a:extLst>
              <a:ext uri="{FF2B5EF4-FFF2-40B4-BE49-F238E27FC236}">
                <a16:creationId xmlns:a16="http://schemas.microsoft.com/office/drawing/2014/main" id="{98CF926F-B52D-FBC2-DD3A-D9ED708219A8}"/>
              </a:ext>
            </a:extLst>
          </p:cNvPr>
          <p:cNvSpPr/>
          <p:nvPr/>
        </p:nvSpPr>
        <p:spPr>
          <a:xfrm>
            <a:off x="540000" y="5688000"/>
            <a:ext cx="1512000" cy="1296000"/>
          </a:xfrm>
          <a:prstGeom prst="roundRect">
            <a:avLst>
              <a:gd name="adj" fmla="val 2766"/>
            </a:avLst>
          </a:prstGeom>
          <a:solidFill>
            <a:srgbClr val="F1F5F6"/>
          </a:solidFill>
          <a:ln/>
        </p:spPr>
        <p:txBody>
          <a:bodyPr/>
          <a:lstStyle/>
          <a:p>
            <a:endParaRPr lang="de-DE"/>
          </a:p>
        </p:txBody>
      </p:sp>
      <p:sp>
        <p:nvSpPr>
          <p:cNvPr id="5029" name="Text 5">
            <a:extLst>
              <a:ext uri="{FF2B5EF4-FFF2-40B4-BE49-F238E27FC236}">
                <a16:creationId xmlns:a16="http://schemas.microsoft.com/office/drawing/2014/main" id="{78E26236-A1A4-228C-F875-ABD6F349D441}"/>
              </a:ext>
            </a:extLst>
          </p:cNvPr>
          <p:cNvSpPr/>
          <p:nvPr/>
        </p:nvSpPr>
        <p:spPr>
          <a:xfrm>
            <a:off x="720000" y="5904000"/>
            <a:ext cx="1224000" cy="360000"/>
          </a:xfrm>
          <a:prstGeom prst="rect">
            <a:avLst/>
          </a:prstGeom>
          <a:noFill/>
          <a:ln/>
        </p:spPr>
        <p:txBody>
          <a:bodyPr wrap="square" lIns="0" tIns="0" rIns="0" bIns="0" rtlCol="0" anchor="t"/>
          <a:lstStyle/>
          <a:p>
            <a:pPr marL="0" indent="0" algn="ctr">
              <a:buNone/>
            </a:pPr>
            <a:r>
              <a:rPr lang="en-US" sz="1400" dirty="0">
                <a:solidFill>
                  <a:srgbClr val="7C8E92"/>
                </a:solidFill>
                <a:latin typeface="Calibri" pitchFamily="34" charset="0"/>
                <a:ea typeface="Calibri" pitchFamily="34" charset="-122"/>
                <a:cs typeface="Calibri" pitchFamily="34" charset="-120"/>
              </a:rPr>
              <a:t>Vermietet (Fläche)</a:t>
            </a:r>
            <a:endParaRPr lang="en-US" sz="1400" dirty="0"/>
          </a:p>
        </p:txBody>
      </p:sp>
      <p:sp>
        <p:nvSpPr>
          <p:cNvPr id="5030" name="Text 4">
            <a:extLst>
              <a:ext uri="{FF2B5EF4-FFF2-40B4-BE49-F238E27FC236}">
                <a16:creationId xmlns:a16="http://schemas.microsoft.com/office/drawing/2014/main" id="{2F3C8A7B-0E89-2398-CB16-464DDAD981F9}"/>
              </a:ext>
            </a:extLst>
          </p:cNvPr>
          <p:cNvSpPr/>
          <p:nvPr/>
        </p:nvSpPr>
        <p:spPr>
          <a:xfrm>
            <a:off x="720000" y="6300000"/>
            <a:ext cx="1224000" cy="540000"/>
          </a:xfrm>
          <a:prstGeom prst="rect">
            <a:avLst/>
          </a:prstGeom>
          <a:noFill/>
          <a:ln/>
        </p:spPr>
        <p:txBody>
          <a:bodyPr wrap="square" lIns="0" tIns="0" rIns="0" bIns="0" rtlCol="0" anchor="t"/>
          <a:lstStyle/>
          <a:p>
            <a:pPr marL="0" indent="0" algn="ctr">
              <a:buNone/>
            </a:pPr>
            <a:r>
              <a:rPr lang="en-US" sz="1500" b="1" dirty="0" err="1">
                <a:solidFill>
                  <a:srgbClr val="052A33"/>
                </a:solidFill>
                <a:latin typeface="Roboto" pitchFamily="34" charset="0"/>
                <a:ea typeface="Roboto" pitchFamily="34" charset="-122"/>
                <a:cs typeface="Roboto" pitchFamily="34" charset="-120"/>
              </a:rPr>
              <a:t>ca. 25 %</a:t>
            </a:r>
            <a:endParaRPr lang="en-US" sz="1800" dirty="0"/>
          </a:p>
        </p:txBody>
      </p:sp>
      <p:sp>
        <p:nvSpPr>
          <p:cNvPr id="5031" name="Shape 2">
            <a:extLst>
              <a:ext uri="{FF2B5EF4-FFF2-40B4-BE49-F238E27FC236}">
                <a16:creationId xmlns:a16="http://schemas.microsoft.com/office/drawing/2014/main" id="{98CF926F-B52D-FBC2-DD3A-D9ED708219A8}"/>
              </a:ext>
            </a:extLst>
          </p:cNvPr>
          <p:cNvSpPr/>
          <p:nvPr/>
        </p:nvSpPr>
        <p:spPr>
          <a:xfrm>
            <a:off x="2196000" y="5688000"/>
            <a:ext cx="1512000" cy="1296000"/>
          </a:xfrm>
          <a:prstGeom prst="roundRect">
            <a:avLst>
              <a:gd name="adj" fmla="val 2766"/>
            </a:avLst>
          </a:prstGeom>
          <a:solidFill>
            <a:srgbClr val="F1F5F6"/>
          </a:solidFill>
          <a:ln/>
        </p:spPr>
        <p:txBody>
          <a:bodyPr/>
          <a:lstStyle/>
          <a:p>
            <a:endParaRPr lang="de-DE"/>
          </a:p>
        </p:txBody>
      </p:sp>
      <p:sp>
        <p:nvSpPr>
          <p:cNvPr id="5032" name="Text 5">
            <a:extLst>
              <a:ext uri="{FF2B5EF4-FFF2-40B4-BE49-F238E27FC236}">
                <a16:creationId xmlns:a16="http://schemas.microsoft.com/office/drawing/2014/main" id="{78E26236-A1A4-228C-F875-ABD6F349D441}"/>
              </a:ext>
            </a:extLst>
          </p:cNvPr>
          <p:cNvSpPr/>
          <p:nvPr/>
        </p:nvSpPr>
        <p:spPr>
          <a:xfrm>
            <a:off x="2376000" y="5904000"/>
            <a:ext cx="1224000" cy="360000"/>
          </a:xfrm>
          <a:prstGeom prst="rect">
            <a:avLst/>
          </a:prstGeom>
          <a:noFill/>
          <a:ln/>
        </p:spPr>
        <p:txBody>
          <a:bodyPr wrap="square" lIns="0" tIns="0" rIns="0" bIns="0" rtlCol="0" anchor="t"/>
          <a:lstStyle/>
          <a:p>
            <a:pPr marL="0" indent="0" algn="ctr">
              <a:buNone/>
            </a:pPr>
            <a:r>
              <a:rPr lang="en-US" sz="1400" dirty="0">
                <a:solidFill>
                  <a:srgbClr val="7C8E92"/>
                </a:solidFill>
                <a:latin typeface="Calibri" pitchFamily="34" charset="0"/>
                <a:ea typeface="Calibri" pitchFamily="34" charset="-122"/>
                <a:cs typeface="Calibri" pitchFamily="34" charset="-120"/>
              </a:rPr>
              <a:t>Ist-Miete p. a.</a:t>
            </a:r>
            <a:endParaRPr lang="en-US" sz="1400" dirty="0"/>
          </a:p>
        </p:txBody>
      </p:sp>
      <p:sp>
        <p:nvSpPr>
          <p:cNvPr id="5033" name="Text 4">
            <a:extLst>
              <a:ext uri="{FF2B5EF4-FFF2-40B4-BE49-F238E27FC236}">
                <a16:creationId xmlns:a16="http://schemas.microsoft.com/office/drawing/2014/main" id="{2F3C8A7B-0E89-2398-CB16-464DDAD981F9}"/>
              </a:ext>
            </a:extLst>
          </p:cNvPr>
          <p:cNvSpPr/>
          <p:nvPr/>
        </p:nvSpPr>
        <p:spPr>
          <a:xfrm>
            <a:off x="2376000" y="6300000"/>
            <a:ext cx="1224000" cy="540000"/>
          </a:xfrm>
          <a:prstGeom prst="rect">
            <a:avLst/>
          </a:prstGeom>
          <a:noFill/>
          <a:ln/>
        </p:spPr>
        <p:txBody>
          <a:bodyPr wrap="square" lIns="0" tIns="0" rIns="0" bIns="0" rtlCol="0" anchor="t"/>
          <a:lstStyle/>
          <a:p>
            <a:pPr marL="0" indent="0" algn="ctr">
              <a:buNone/>
            </a:pPr>
            <a:r>
              <a:rPr lang="en-US" sz="1500" b="1" dirty="0" err="1">
                <a:solidFill>
                  <a:srgbClr val="052A33"/>
                </a:solidFill>
                <a:latin typeface="Roboto" pitchFamily="34" charset="0"/>
                <a:ea typeface="Roboto" pitchFamily="34" charset="-122"/>
                <a:cs typeface="Roboto" pitchFamily="34" charset="-120"/>
              </a:rPr>
              <a:t>163.944 €</a:t>
            </a:r>
            <a:endParaRPr lang="en-US" sz="1800" dirty="0"/>
          </a:p>
        </p:txBody>
      </p:sp>
      <p:sp>
        <p:nvSpPr>
          <p:cNvPr id="5034" name="Shape 2">
            <a:extLst>
              <a:ext uri="{FF2B5EF4-FFF2-40B4-BE49-F238E27FC236}">
                <a16:creationId xmlns:a16="http://schemas.microsoft.com/office/drawing/2014/main" id="{98CF926F-B52D-FBC2-DD3A-D9ED708219A8}"/>
              </a:ext>
            </a:extLst>
          </p:cNvPr>
          <p:cNvSpPr/>
          <p:nvPr/>
        </p:nvSpPr>
        <p:spPr>
          <a:xfrm>
            <a:off x="3852000" y="5688000"/>
            <a:ext cx="1512000" cy="1296000"/>
          </a:xfrm>
          <a:prstGeom prst="roundRect">
            <a:avLst>
              <a:gd name="adj" fmla="val 2766"/>
            </a:avLst>
          </a:prstGeom>
          <a:solidFill>
            <a:srgbClr val="F1F5F6"/>
          </a:solidFill>
          <a:ln/>
        </p:spPr>
        <p:txBody>
          <a:bodyPr/>
          <a:lstStyle/>
          <a:p>
            <a:endParaRPr lang="de-DE"/>
          </a:p>
        </p:txBody>
      </p:sp>
      <p:sp>
        <p:nvSpPr>
          <p:cNvPr id="5035" name="Text 5">
            <a:extLst>
              <a:ext uri="{FF2B5EF4-FFF2-40B4-BE49-F238E27FC236}">
                <a16:creationId xmlns:a16="http://schemas.microsoft.com/office/drawing/2014/main" id="{78E26236-A1A4-228C-F875-ABD6F349D441}"/>
              </a:ext>
            </a:extLst>
          </p:cNvPr>
          <p:cNvSpPr/>
          <p:nvPr/>
        </p:nvSpPr>
        <p:spPr>
          <a:xfrm>
            <a:off x="4032000" y="5904000"/>
            <a:ext cx="1224000" cy="360000"/>
          </a:xfrm>
          <a:prstGeom prst="rect">
            <a:avLst/>
          </a:prstGeom>
          <a:noFill/>
          <a:ln/>
        </p:spPr>
        <p:txBody>
          <a:bodyPr wrap="square" lIns="0" tIns="0" rIns="0" bIns="0" rtlCol="0" anchor="t"/>
          <a:lstStyle/>
          <a:p>
            <a:pPr marL="0" indent="0" algn="ctr">
              <a:buNone/>
            </a:pPr>
            <a:r>
              <a:rPr lang="en-US" sz="1400" dirty="0">
                <a:solidFill>
                  <a:srgbClr val="7C8E92"/>
                </a:solidFill>
                <a:latin typeface="Calibri" pitchFamily="34" charset="0"/>
                <a:ea typeface="Calibri" pitchFamily="34" charset="-122"/>
                <a:cs typeface="Calibri" pitchFamily="34" charset="-120"/>
              </a:rPr>
              <a:t>PV-Vergütung 2025</a:t>
            </a:r>
            <a:endParaRPr lang="en-US" sz="1400" dirty="0"/>
          </a:p>
        </p:txBody>
      </p:sp>
      <p:sp>
        <p:nvSpPr>
          <p:cNvPr id="5036" name="Text 4">
            <a:extLst>
              <a:ext uri="{FF2B5EF4-FFF2-40B4-BE49-F238E27FC236}">
                <a16:creationId xmlns:a16="http://schemas.microsoft.com/office/drawing/2014/main" id="{2F3C8A7B-0E89-2398-CB16-464DDAD981F9}"/>
              </a:ext>
            </a:extLst>
          </p:cNvPr>
          <p:cNvSpPr/>
          <p:nvPr/>
        </p:nvSpPr>
        <p:spPr>
          <a:xfrm>
            <a:off x="4032000" y="6300000"/>
            <a:ext cx="1224000" cy="540000"/>
          </a:xfrm>
          <a:prstGeom prst="rect">
            <a:avLst/>
          </a:prstGeom>
          <a:noFill/>
          <a:ln/>
        </p:spPr>
        <p:txBody>
          <a:bodyPr wrap="square" lIns="0" tIns="0" rIns="0" bIns="0" rtlCol="0" anchor="t"/>
          <a:lstStyle/>
          <a:p>
            <a:pPr marL="0" indent="0" algn="ctr">
              <a:buNone/>
            </a:pPr>
            <a:r>
              <a:rPr lang="en-US" sz="1500" b="1" dirty="0" err="1">
                <a:solidFill>
                  <a:srgbClr val="052A33"/>
                </a:solidFill>
                <a:latin typeface="Roboto" pitchFamily="34" charset="0"/>
                <a:ea typeface="Roboto" pitchFamily="34" charset="-122"/>
                <a:cs typeface="Roboto" pitchFamily="34" charset="-120"/>
              </a:rPr>
              <a:t>25.369 €</a:t>
            </a:r>
            <a:endParaRPr lang="en-US" sz="1800" dirty="0"/>
          </a:p>
        </p:txBody>
      </p:sp>
      <p:sp>
        <p:nvSpPr>
          <p:cNvPr id="5037" name="Shape 2">
            <a:extLst>
              <a:ext uri="{FF2B5EF4-FFF2-40B4-BE49-F238E27FC236}">
                <a16:creationId xmlns:a16="http://schemas.microsoft.com/office/drawing/2014/main" id="{98CF926F-B52D-FBC2-DD3A-D9ED708219A8}"/>
              </a:ext>
            </a:extLst>
          </p:cNvPr>
          <p:cNvSpPr/>
          <p:nvPr/>
        </p:nvSpPr>
        <p:spPr>
          <a:xfrm>
            <a:off x="5508000" y="5688000"/>
            <a:ext cx="1512000" cy="1296000"/>
          </a:xfrm>
          <a:prstGeom prst="roundRect">
            <a:avLst>
              <a:gd name="adj" fmla="val 2766"/>
            </a:avLst>
          </a:prstGeom>
          <a:solidFill>
            <a:srgbClr val="F1F5F6"/>
          </a:solidFill>
          <a:ln/>
        </p:spPr>
        <p:txBody>
          <a:bodyPr/>
          <a:lstStyle/>
          <a:p>
            <a:endParaRPr lang="de-DE"/>
          </a:p>
        </p:txBody>
      </p:sp>
      <p:sp>
        <p:nvSpPr>
          <p:cNvPr id="5038" name="Text 5">
            <a:extLst>
              <a:ext uri="{FF2B5EF4-FFF2-40B4-BE49-F238E27FC236}">
                <a16:creationId xmlns:a16="http://schemas.microsoft.com/office/drawing/2014/main" id="{78E26236-A1A4-228C-F875-ABD6F349D441}"/>
              </a:ext>
            </a:extLst>
          </p:cNvPr>
          <p:cNvSpPr/>
          <p:nvPr/>
        </p:nvSpPr>
        <p:spPr>
          <a:xfrm>
            <a:off x="5688000" y="5904000"/>
            <a:ext cx="1224000" cy="360000"/>
          </a:xfrm>
          <a:prstGeom prst="rect">
            <a:avLst/>
          </a:prstGeom>
          <a:noFill/>
          <a:ln/>
        </p:spPr>
        <p:txBody>
          <a:bodyPr wrap="square" lIns="0" tIns="0" rIns="0" bIns="0" rtlCol="0" anchor="t"/>
          <a:lstStyle/>
          <a:p>
            <a:pPr marL="0" indent="0" algn="ctr">
              <a:buNone/>
            </a:pPr>
            <a:r>
              <a:rPr lang="en-US" sz="1400" dirty="0">
                <a:solidFill>
                  <a:srgbClr val="7C8E92"/>
                </a:solidFill>
                <a:latin typeface="Calibri" pitchFamily="34" charset="0"/>
                <a:ea typeface="Calibri" pitchFamily="34" charset="-122"/>
                <a:cs typeface="Calibri" pitchFamily="34" charset="-120"/>
              </a:rPr>
              <a:t>Mietvertrag bis</a:t>
            </a:r>
            <a:endParaRPr lang="en-US" sz="1400" dirty="0"/>
          </a:p>
        </p:txBody>
      </p:sp>
      <p:sp>
        <p:nvSpPr>
          <p:cNvPr id="5039" name="Text 4">
            <a:extLst>
              <a:ext uri="{FF2B5EF4-FFF2-40B4-BE49-F238E27FC236}">
                <a16:creationId xmlns:a16="http://schemas.microsoft.com/office/drawing/2014/main" id="{2F3C8A7B-0E89-2398-CB16-464DDAD981F9}"/>
              </a:ext>
            </a:extLst>
          </p:cNvPr>
          <p:cNvSpPr/>
          <p:nvPr/>
        </p:nvSpPr>
        <p:spPr>
          <a:xfrm>
            <a:off x="5688000" y="6300000"/>
            <a:ext cx="1224000" cy="540000"/>
          </a:xfrm>
          <a:prstGeom prst="rect">
            <a:avLst/>
          </a:prstGeom>
          <a:noFill/>
          <a:ln/>
        </p:spPr>
        <p:txBody>
          <a:bodyPr wrap="square" lIns="0" tIns="0" rIns="0" bIns="0" rtlCol="0" anchor="t"/>
          <a:lstStyle/>
          <a:p>
            <a:pPr marL="0" indent="0" algn="ctr">
              <a:buNone/>
            </a:pPr>
            <a:r>
              <a:rPr lang="en-US" sz="1500" b="1" dirty="0" err="1">
                <a:solidFill>
                  <a:srgbClr val="052A33"/>
                </a:solidFill>
                <a:latin typeface="Roboto" pitchFamily="34" charset="0"/>
                <a:ea typeface="Roboto" pitchFamily="34" charset="-122"/>
                <a:cs typeface="Roboto" pitchFamily="34" charset="-120"/>
              </a:rPr>
              <a:t>11/2029</a:t>
            </a:r>
            <a:endParaRPr lang="en-US" sz="1800" dirty="0"/>
          </a:p>
        </p:txBody>
      </p:sp>
      <p:sp>
        <p:nvSpPr>
          <p:cNvPr id="5040" name="Text 2"/>
          <p:cNvSpPr/>
          <p:nvPr/>
        </p:nvSpPr>
        <p:spPr>
          <a:xfrm>
            <a:off x="548640" y="7163999"/>
            <a:ext cx="6462705" cy="2304000"/>
          </a:xfrm>
          <a:prstGeom prst="rect">
            <a:avLst/>
          </a:prstGeom>
          <a:noFill/>
          <a:ln/>
        </p:spPr>
        <p:txBody>
          <a:bodyPr wrap="square" lIns="0" tIns="0" rIns="0" bIns="0" rtlCol="0" anchor="ctr"/>
          <a:lstStyle/>
          <a:p>
            <a:pPr marL="0" indent="0">
              <a:lnSpc>
                <a:spcPct val="108000"/>
              </a:lnSpc>
              <a:buNone/>
            </a:pPr>
            <a:r>
              <a:rPr lang="en-US" sz="950" b="1" dirty="0">
                <a:solidFill>
                  <a:srgbClr val="7C8E92"/>
                </a:solidFill>
                <a:latin typeface="Calibri" pitchFamily="34" charset="0"/>
                <a:ea typeface="Calibri" pitchFamily="34" charset="-122"/>
                <a:cs typeface="Calibri" pitchFamily="34" charset="-120"/>
              </a:rPr>
              <a:t>Vermietungspotenzial</a:t>
            </a:r>
            <a:endParaRPr lang="de-DE" sz="950" dirty="0"/>
          </a:p>
          <a:p>
            <a:pPr marL="0" indent="0">
              <a:lnSpc>
                <a:spcPct val="108000"/>
              </a:lnSpc>
              <a:buNone/>
            </a:pPr>
            <a:r>
              <a:rPr lang="en-US" sz="950" dirty="0">
                <a:solidFill>
                  <a:srgbClr val="7C8E92"/>
                </a:solidFill>
                <a:latin typeface="Calibri" pitchFamily="34" charset="0"/>
                <a:ea typeface="Calibri" pitchFamily="34" charset="-122"/>
                <a:cs typeface="Calibri" pitchFamily="34" charset="-120"/>
              </a:rPr>
              <a:t>Der Bestandsmietvertrag entspricht rund 4,40 €/m² netto im Monat. Legt man diesen Ansatz auf die freien ca. 9.270 m² um, ergibt sich ein zusätzliches Mietpotenzial von rund 40.800 € monatlich bzw. ca. 490.000 € jährlich; die Ist-Einnahmen würden sich auf rund 653.000 € p. a. erhöhen.</a:t>
            </a:r>
            <a:endParaRPr lang="de-DE" sz="950" dirty="0"/>
          </a:p>
          <a:p>
            <a:pPr marL="0" indent="0">
              <a:lnSpc>
                <a:spcPct val="108000"/>
              </a:lnSpc>
              <a:buNone/>
            </a:pPr>
            <a:r>
              <a:rPr lang="en-US" sz="950" dirty="0">
                <a:solidFill>
                  <a:srgbClr val="7C8E92"/>
                </a:solidFill>
                <a:latin typeface="Calibri" pitchFamily="34" charset="0"/>
                <a:ea typeface="Calibri" pitchFamily="34" charset="-122"/>
                <a:cs typeface="Calibri" pitchFamily="34" charset="-120"/>
              </a:rPr>
              <a:t>Die Rechnung ist eine Orientierung, kein Mietwertgutachten: Sie unterstellt Vollvermietung zu Bestandskonditionen, ohne Leerstandszeiten, Vermietungs- und Investitionskosten. Marktmieten sind gutachterlich zu belegen [OFFEN].</a:t>
            </a:r>
            <a:endParaRPr lang="de-DE" sz="950" dirty="0"/>
          </a:p>
          <a:p>
            <a:pPr marL="0" indent="0">
              <a:lnSpc>
                <a:spcPct val="108000"/>
              </a:lnSpc>
              <a:buNone/>
            </a:pPr>
            <a:r>
              <a:rPr lang="en-US" sz="950" b="1" dirty="0">
                <a:solidFill>
                  <a:srgbClr val="7C8E92"/>
                </a:solidFill>
                <a:latin typeface="Calibri" pitchFamily="34" charset="0"/>
                <a:ea typeface="Calibri" pitchFamily="34" charset="-122"/>
                <a:cs typeface="Calibri" pitchFamily="34" charset="-120"/>
              </a:rPr>
              <a:t>Wertsteigerungshebel  </a:t>
            </a:r>
            <a:r>
              <a:rPr lang="en-US" sz="950" dirty="0">
                <a:solidFill>
                  <a:srgbClr val="7C8E92"/>
                </a:solidFill>
                <a:latin typeface="Calibri" pitchFamily="34" charset="0"/>
                <a:ea typeface="Calibri" pitchFamily="34" charset="-122"/>
                <a:cs typeface="Calibri" pitchFamily="34" charset="-120"/>
              </a:rPr>
              <a:t>Neuvermietung der Leerstandsflächen · Verlängerung des Bestandsmietvertrags vor 2029 · Ausbau der PV-Anlage · Direktstromlieferung an Mieter · Nachverdichtung auf dem 27.413 m² großen Grundstück [Baurecht prüfen].</a:t>
            </a:r>
            <a:endParaRPr lang="de-DE" sz="950" dirty="0"/>
          </a:p>
          <a:p>
            <a:pPr marL="0" indent="0">
              <a:lnSpc>
                <a:spcPct val="108000"/>
              </a:lnSpc>
              <a:buNone/>
            </a:pPr>
            <a:r>
              <a:rPr lang="en-US" sz="950" b="1" dirty="0">
                <a:solidFill>
                  <a:srgbClr val="7C8E92"/>
                </a:solidFill>
                <a:latin typeface="Calibri" pitchFamily="34" charset="0"/>
                <a:ea typeface="Calibri" pitchFamily="34" charset="-122"/>
                <a:cs typeface="Calibri" pitchFamily="34" charset="-120"/>
              </a:rPr>
              <a:t>Infrage kommende Nutzerprofile  </a:t>
            </a:r>
            <a:r>
              <a:rPr lang="en-US" sz="950" dirty="0">
                <a:solidFill>
                  <a:srgbClr val="7C8E92"/>
                </a:solidFill>
                <a:latin typeface="Calibri" pitchFamily="34" charset="0"/>
                <a:ea typeface="Calibri" pitchFamily="34" charset="-122"/>
                <a:cs typeface="Calibri" pitchFamily="34" charset="-120"/>
              </a:rPr>
              <a:t>Regionallager, Ersatzteil- und Servicelogistik sowie Konfektionierung passen zum Zuschnitt. Für KEP-Dienstleister eignet sich das Areal als Zustellbasis für die Fläche, nicht als Umschlag-Hub – dafür fehlen Toranzahl und Autobahnnähe. E-Commerce-Fulfillment bleibt auf Kleinteile begrenzt; der enge Arbeitsmarkt erschwert personalintensive Pickbetriebe. Für Behörden-, Katastrophenschutz- und Bundeswehrlager sprechen Alleinlage, Einfriedung, Brandwandtrennung und vier Ebenen; Ansprache über die BImA.</a:t>
            </a:r>
            <a:endParaRPr lang="de-DE" sz="950" dirty="0"/>
          </a:p>
        </p:txBody>
      </p:sp>
      <p:sp>
        <p:nvSpPr>
          <p:cNvPr id="9023" name="FOOTER_CONTACT_LINKED">
            <a:extLst>
              <a:ext uri="{FF2B5EF4-FFF2-40B4-BE49-F238E27FC236}">
                <a16:creationId xmlns:a16="http://schemas.microsoft.com/office/drawing/2014/main" id="{EC36C97C-50DC-6B80-A6D4-4A635792DE2F}"/>
              </a:ext>
            </a:extLst>
          </p:cNvPr>
          <p:cNvSpPr/>
          <p:nvPr userDrawn="1"/>
        </p:nvSpPr>
        <p:spPr>
          <a:xfrm>
            <a:off x="2829477" y="9889757"/>
            <a:ext cx="2052077" cy="568039"/>
          </a:xfrm>
          <a:prstGeom prst="rect">
            <a:avLst/>
          </a:prstGeom>
          <a:noFill/>
          <a:ln/>
        </p:spPr>
        <p:txBody>
          <a:bodyPr wrap="square" lIns="0" tIns="0" rIns="0" bIns="0" rtlCol="0" anchor="t"/>
          <a:lstStyle/>
          <a:p>
            <a:pPr marL="0" indent="0" algn="l">
              <a:lnSpc>
                <a:spcPct val="150000"/>
              </a:lnSpc>
              <a:buNone/>
            </a:pPr>
            <a:r>
              <a:rPr lang="en-US" sz="900" kern="0" spc="150" dirty="0">
                <a:solidFill>
                  <a:schemeClr val="bg1"/>
                </a:solidFill>
                <a:latin typeface="Calibri" panose="020F0502020204030204" pitchFamily="34" charset="0"/>
                <a:ea typeface="Calibri" panose="020F0502020204030204" pitchFamily="34" charset="0"/>
                <a:cs typeface="Calibri" panose="020F0502020204030204" pitchFamily="34" charset="0"/>
              </a:rPr>
              <a:t>Tel.: 08552 7239780</a:t>
            </a:r>
          </a:p>
          <a:p>
            <a:pPr marL="0" indent="0" algn="l">
              <a:lnSpc>
                <a:spcPct val="150000"/>
              </a:lnSpc>
              <a:buNone/>
            </a:pPr>
            <a:r>
              <a:rPr lang="en-US" sz="900" kern="0" spc="150" dirty="0">
                <a:solidFill>
                  <a:schemeClr val="bg1"/>
                </a:solidFill>
                <a:latin typeface="Calibri" panose="020F0502020204030204" pitchFamily="34" charset="0"/>
                <a:ea typeface="Calibri" panose="020F0502020204030204" pitchFamily="34" charset="0"/>
                <a:cs typeface="Calibri" panose="020F0502020204030204" pitchFamily="34" charset="0"/>
                <a:hlinkClick r:id="rId2"/>
              </a:rPr>
              <a:t>kontakt@niedermaier-invest.de</a:t>
            </a:r>
            <a:br>
              <a:rPr lang="en-US" sz="900" kern="0" spc="150" dirty="0">
                <a:solidFill>
                  <a:schemeClr val="bg1"/>
                </a:solidFill>
                <a:latin typeface="Calibri" panose="020F0502020204030204" pitchFamily="34" charset="0"/>
                <a:ea typeface="Calibri" panose="020F0502020204030204" pitchFamily="34" charset="0"/>
                <a:cs typeface="Calibri" panose="020F0502020204030204" pitchFamily="34" charset="0"/>
              </a:rPr>
            </a:br>
            <a:r>
              <a:rPr lang="en-US" sz="900" kern="0" spc="150" dirty="0">
                <a:solidFill>
                  <a:schemeClr val="bg1"/>
                </a:solidFill>
                <a:latin typeface="Calibri" panose="020F0502020204030204" pitchFamily="34" charset="0"/>
                <a:ea typeface="Calibri" panose="020F0502020204030204" pitchFamily="34" charset="0"/>
                <a:cs typeface="Calibri" panose="020F0502020204030204" pitchFamily="34" charset="0"/>
                <a:hlinkClick r:id="rId3"/>
              </a:rPr>
              <a:t>www.niedermaier-invest.de</a:t>
            </a:r>
            <a:endParaRPr lang="en-US" sz="9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name="Slide 8">
    <p:spTree>
      <p:nvGrpSpPr>
        <p:cNvPr id="1" name=""/>
        <p:cNvGrpSpPr/>
        <p:nvPr/>
      </p:nvGrpSpPr>
      <p:grpSpPr>
        <a:xfrm>
          <a:off x="0" y="0"/>
          <a:ext cx="0" cy="0"/>
          <a:chOff x="0" y="0"/>
          <a:chExt cx="0" cy="0"/>
        </a:xfrm>
      </p:grpSpPr>
      <p:sp>
        <p:nvSpPr>
          <p:cNvPr id="2" name="Text 0"/>
          <p:cNvSpPr>
            <a:spLocks noGrp="1"/>
          </p:cNvSpPr>
          <p:nvPr>
            <p:ph type="body" idx="100" hasCustomPrompt="1"/>
          </p:nvPr>
        </p:nvSpPr>
        <p:spPr>
          <a:prstGeom prst="rect">
            <a:avLst/>
          </a:prstGeom>
          <a:noFill/>
          <a:ln/>
        </p:spPr>
        <p:txBody>
          <a:bodyPr wrap="square" lIns="0" tIns="0" rIns="0" bIns="0" rtlCol="0" anchor="ctr"/>
          <a:lstStyle/>
          <a:p>
            <a:pPr marL="0" indent="0" algn="l">
              <a:buNone/>
            </a:pPr>
            <a:r>
              <a:rPr lang="en-US" sz="1100" b="1" kern="0" spc="250" dirty="0">
                <a:solidFill>
                  <a:srgbClr val="85C3C2"/>
                </a:solidFill>
                <a:latin typeface="Calibri" pitchFamily="34" charset="0"/>
                <a:ea typeface="Calibri" pitchFamily="34" charset="-122"/>
                <a:cs typeface="Calibri" pitchFamily="34" charset="-120"/>
              </a:rPr>
              <a:t>WIRTSCHAFTLICHE KENNZAHLEN</a:t>
            </a:r>
            <a:endParaRPr lang="en-US" sz="1100" dirty="0"/>
          </a:p>
        </p:txBody>
      </p:sp>
      <p:sp>
        <p:nvSpPr>
          <p:cNvPr id="3" name="Text 0"/>
          <p:cNvSpPr>
            <a:spLocks noGrp="1"/>
          </p:cNvSpPr>
          <p:nvPr>
            <p:ph type="title" idx="101" hasCustomPrompt="1"/>
          </p:nvPr>
        </p:nvSpPr>
        <p:spPr>
          <a:prstGeom prst="rect">
            <a:avLst/>
          </a:prstGeom>
          <a:noFill/>
          <a:ln/>
        </p:spPr>
        <p:txBody>
          <a:bodyPr wrap="square" lIns="0" tIns="0" rIns="0" bIns="0" rtlCol="0" anchor="t"/>
          <a:lstStyle/>
          <a:p>
            <a:pPr marL="0" indent="0" algn="l">
              <a:buNone/>
            </a:pPr>
            <a:r>
              <a:rPr lang="en-US" sz="2700" b="1" dirty="0">
                <a:solidFill>
                  <a:srgbClr val="052A33"/>
                </a:solidFill>
                <a:latin typeface="Roboto" pitchFamily="34" charset="0"/>
                <a:ea typeface="Roboto" pitchFamily="34" charset="-122"/>
                <a:cs typeface="Roboto" pitchFamily="34" charset="-120"/>
              </a:rPr>
              <a:t>Wirtschaftlichkeit</a:t>
            </a:r>
            <a:endParaRPr lang="en-US" sz="2700" dirty="0"/>
          </a:p>
        </p:txBody>
      </p:sp>
      <p:sp>
        <p:nvSpPr>
          <p:cNvPr id="25" name="Slide Number Placeholder 0"/>
          <p:cNvSpPr>
            <a:spLocks noGrp="1"/>
          </p:cNvSpPr>
          <p:nvPr>
            <p:ph type="sldNum" sz="quarter" idx="4294967295"/>
          </p:nvPr>
        </p:nvSpPr>
        <p:spPr>
          <a:prstGeom prst="rect">
            <a:avLst/>
          </a:prstGeom>
          <a:extLst>
            <a:ext uri="{C572A759-6A51-4108-AA02-DFA0A04FC94B}">
              <ma14:wrappingTextBoxFlag xmlns:ma14="http://schemas.microsoft.com/office/mac/drawingml/2011/main" xmlns="" val="0"/>
            </a:ext>
          </a:extLst>
        </p:spPr>
        <p:txBody>
          <a:bodyPr/>
          <a:lstStyle>
            <a:lvl1pPr>
              <a:defRPr sz="750">
                <a:solidFill>
                  <a:srgbClr val="052A33"/>
                </a:solidFill>
                <a:latin typeface="Calibri"/>
                <a:ea typeface="Calibri"/>
                <a:cs typeface="Calibri"/>
              </a:defRPr>
            </a:lvl1pPr>
          </a:lstStyle>
          <a:p>
            <a:pPr algn="r"/>
            <a:fld id="{F7021451-1387-4CA6-816F-3879F97B5CBC}" type="slidenum">
              <a:rPr lang="en-US" b="1">
                <a:solidFill>
                  <a:schemeClr val="bg1"/>
                </a:solidFill>
              </a:rPr>
              <a:t>7</a:t>
            </a:fld>
            <a:endParaRPr lang="en-US">
              <a:solidFill>
                <a:schemeClr val="bg1"/>
              </a:solidFill>
            </a:endParaRPr>
          </a:p>
        </p:txBody>
      </p:sp>
      <p:sp>
        <p:nvSpPr>
          <p:cNvPr id="4" name="Shape 2"/>
          <p:cNvSpPr/>
          <p:nvPr/>
        </p:nvSpPr>
        <p:spPr>
          <a:xfrm>
            <a:off x="548640" y="1737360"/>
            <a:ext cx="6462705" cy="2011680"/>
          </a:xfrm>
          <a:prstGeom prst="roundRect">
            <a:avLst>
              <a:gd name="adj" fmla="val 2727"/>
            </a:avLst>
          </a:prstGeom>
          <a:solidFill>
            <a:srgbClr val="052A33"/>
          </a:solidFill>
          <a:ln/>
        </p:spPr>
        <p:txBody>
          <a:bodyPr/>
          <a:lstStyle/>
          <a:p>
            <a:endParaRPr lang="de-DE"/>
          </a:p>
        </p:txBody>
      </p:sp>
      <p:sp>
        <p:nvSpPr>
          <p:cNvPr id="5" name="Text 3"/>
          <p:cNvSpPr/>
          <p:nvPr/>
        </p:nvSpPr>
        <p:spPr>
          <a:xfrm>
            <a:off x="914400" y="2103120"/>
            <a:ext cx="5731185" cy="320040"/>
          </a:xfrm>
          <a:prstGeom prst="rect">
            <a:avLst/>
          </a:prstGeom>
          <a:noFill/>
          <a:ln/>
        </p:spPr>
        <p:txBody>
          <a:bodyPr wrap="square" lIns="0" tIns="0" rIns="0" bIns="0" rtlCol="0" anchor="ctr"/>
          <a:lstStyle/>
          <a:p>
            <a:pPr marL="0" indent="0">
              <a:buNone/>
            </a:pPr>
            <a:r>
              <a:rPr lang="en-US" sz="1200" b="1" kern="0" spc="300" dirty="0">
                <a:solidFill>
                  <a:srgbClr val="85C3C2"/>
                </a:solidFill>
                <a:latin typeface="Calibri" pitchFamily="34" charset="0"/>
                <a:ea typeface="Calibri" pitchFamily="34" charset="-122"/>
                <a:cs typeface="Calibri" pitchFamily="34" charset="-120"/>
              </a:rPr>
              <a:t>KAUFPREIS  ·  GESAMTOBJEKT</a:t>
            </a:r>
            <a:endParaRPr lang="en-US" sz="1200" dirty="0"/>
          </a:p>
        </p:txBody>
      </p:sp>
      <p:sp>
        <p:nvSpPr>
          <p:cNvPr id="6" name="Text 4"/>
          <p:cNvSpPr/>
          <p:nvPr/>
        </p:nvSpPr>
        <p:spPr>
          <a:xfrm>
            <a:off x="914400" y="2423160"/>
            <a:ext cx="5731185" cy="914400"/>
          </a:xfrm>
          <a:prstGeom prst="rect">
            <a:avLst/>
          </a:prstGeom>
          <a:noFill/>
          <a:ln/>
        </p:spPr>
        <p:txBody>
          <a:bodyPr wrap="square" lIns="0" tIns="0" rIns="0" bIns="0" rtlCol="0" anchor="t"/>
          <a:lstStyle/>
          <a:p>
            <a:pPr marL="0" indent="0">
              <a:buNone/>
            </a:pPr>
            <a:r>
              <a:rPr lang="en-US" sz="3600" b="1" dirty="0">
                <a:solidFill>
                  <a:srgbClr val="FFFFFF"/>
                </a:solidFill>
                <a:latin typeface="Roboto" pitchFamily="34" charset="0"/>
                <a:ea typeface="Roboto" pitchFamily="34" charset="-122"/>
                <a:cs typeface="Roboto" pitchFamily="34" charset="-120"/>
              </a:rPr>
              <a:t>Auf Anfrage</a:t>
            </a:r>
            <a:endParaRPr lang="en-US" sz="4000" dirty="0"/>
          </a:p>
        </p:txBody>
      </p:sp>
      <p:sp>
        <p:nvSpPr>
          <p:cNvPr id="7" name="Text 5"/>
          <p:cNvSpPr/>
          <p:nvPr/>
        </p:nvSpPr>
        <p:spPr>
          <a:xfrm>
            <a:off x="914400" y="3291840"/>
            <a:ext cx="5731185" cy="320040"/>
          </a:xfrm>
          <a:prstGeom prst="rect">
            <a:avLst/>
          </a:prstGeom>
          <a:noFill/>
          <a:ln/>
        </p:spPr>
        <p:txBody>
          <a:bodyPr wrap="square" lIns="0" tIns="0" rIns="0" bIns="0" rtlCol="0" anchor="ctr"/>
          <a:lstStyle/>
          <a:p>
            <a:pPr marL="0" indent="0">
              <a:buNone/>
            </a:pPr>
            <a:r>
              <a:rPr lang="en-US" sz="1100" dirty="0">
                <a:solidFill>
                  <a:srgbClr val="84A8C0"/>
                </a:solidFill>
                <a:latin typeface="Calibri" pitchFamily="34" charset="0"/>
                <a:ea typeface="Calibri" pitchFamily="34" charset="-122"/>
                <a:cs typeface="Calibri" pitchFamily="34" charset="-120"/>
              </a:rPr>
              <a:t>zzgl. Grunderwerbsteuer (Bayern 3,5 %), Notar- und Grundbuchkosten  ·  Provision: [OFFEN]</a:t>
            </a:r>
            <a:endParaRPr lang="en-US" sz="1100" dirty="0"/>
          </a:p>
        </p:txBody>
      </p:sp>
      <p:sp>
        <p:nvSpPr>
          <p:cNvPr id="8" name="Shape 6"/>
          <p:cNvSpPr/>
          <p:nvPr/>
        </p:nvSpPr>
        <p:spPr>
          <a:xfrm>
            <a:off x="548640" y="4069080"/>
            <a:ext cx="1983547" cy="1737360"/>
          </a:xfrm>
          <a:prstGeom prst="roundRect">
            <a:avLst>
              <a:gd name="adj" fmla="val 3158"/>
            </a:avLst>
          </a:prstGeom>
          <a:solidFill>
            <a:srgbClr val="F1F5F6"/>
          </a:solidFill>
          <a:ln/>
        </p:spPr>
        <p:txBody>
          <a:bodyPr/>
          <a:lstStyle/>
          <a:p>
            <a:endParaRPr lang="de-DE"/>
          </a:p>
        </p:txBody>
      </p:sp>
      <p:sp>
        <p:nvSpPr>
          <p:cNvPr id="9" name="Text 7"/>
          <p:cNvSpPr/>
          <p:nvPr/>
        </p:nvSpPr>
        <p:spPr>
          <a:xfrm>
            <a:off x="777240" y="4480560"/>
            <a:ext cx="1526347" cy="640080"/>
          </a:xfrm>
          <a:prstGeom prst="rect">
            <a:avLst/>
          </a:prstGeom>
          <a:noFill/>
          <a:ln/>
        </p:spPr>
        <p:txBody>
          <a:bodyPr wrap="square" lIns="0" tIns="0" rIns="0" bIns="0" rtlCol="0" anchor="t"/>
          <a:lstStyle/>
          <a:p>
            <a:pPr marL="0" indent="0" algn="l">
              <a:buNone/>
            </a:pPr>
            <a:r>
              <a:rPr lang="en-US" sz="1900" b="1" dirty="0">
                <a:solidFill>
                  <a:srgbClr val="052A33"/>
                </a:solidFill>
                <a:latin typeface="Roboto" pitchFamily="34" charset="0"/>
                <a:ea typeface="Roboto" pitchFamily="34" charset="-122"/>
                <a:cs typeface="Roboto" pitchFamily="34" charset="-120"/>
              </a:rPr>
              <a:t>189.313 €</a:t>
            </a:r>
            <a:endParaRPr lang="en-US" sz="2600" dirty="0"/>
          </a:p>
        </p:txBody>
      </p:sp>
      <p:sp>
        <p:nvSpPr>
          <p:cNvPr id="10" name="Text 8"/>
          <p:cNvSpPr/>
          <p:nvPr/>
        </p:nvSpPr>
        <p:spPr>
          <a:xfrm>
            <a:off x="777240" y="5166360"/>
            <a:ext cx="1526347" cy="457200"/>
          </a:xfrm>
          <a:prstGeom prst="rect">
            <a:avLst/>
          </a:prstGeom>
          <a:noFill/>
          <a:ln/>
        </p:spPr>
        <p:txBody>
          <a:bodyPr wrap="square" lIns="0" tIns="0" rIns="0" bIns="0" rtlCol="0" anchor="ctr"/>
          <a:lstStyle/>
          <a:p>
            <a:pPr marL="0" indent="0" algn="l">
              <a:buNone/>
            </a:pPr>
            <a:r>
              <a:rPr lang="en-US" sz="1200" dirty="0">
                <a:solidFill>
                  <a:srgbClr val="7C8E92"/>
                </a:solidFill>
                <a:latin typeface="Calibri" pitchFamily="34" charset="0"/>
                <a:ea typeface="Calibri" pitchFamily="34" charset="-122"/>
                <a:cs typeface="Calibri" pitchFamily="34" charset="-120"/>
              </a:rPr>
              <a:t>Ist-Einnahmen p. a.</a:t>
            </a:r>
            <a:endParaRPr lang="en-US" sz="1200" dirty="0"/>
          </a:p>
          <a:p>
            <a:pPr marL="0" indent="0" algn="l">
              <a:buNone/>
            </a:pPr>
            <a:r>
              <a:rPr lang="en-US" sz="1200" dirty="0">
                <a:solidFill>
                  <a:srgbClr val="7C8E92"/>
                </a:solidFill>
                <a:latin typeface="Calibri" pitchFamily="34" charset="0"/>
                <a:ea typeface="Calibri" pitchFamily="34" charset="-122"/>
                <a:cs typeface="Calibri" pitchFamily="34" charset="-120"/>
              </a:rPr>
              <a:t>(Miete + PV)</a:t>
            </a:r>
            <a:endParaRPr lang="en-US" sz="1200" dirty="0"/>
          </a:p>
        </p:txBody>
      </p:sp>
      <p:sp>
        <p:nvSpPr>
          <p:cNvPr id="11" name="Shape 9"/>
          <p:cNvSpPr/>
          <p:nvPr/>
        </p:nvSpPr>
        <p:spPr>
          <a:xfrm>
            <a:off x="2788219" y="4069080"/>
            <a:ext cx="1983547" cy="1737360"/>
          </a:xfrm>
          <a:prstGeom prst="roundRect">
            <a:avLst>
              <a:gd name="adj" fmla="val 3158"/>
            </a:avLst>
          </a:prstGeom>
          <a:solidFill>
            <a:srgbClr val="F1F5F6"/>
          </a:solidFill>
          <a:ln/>
        </p:spPr>
        <p:txBody>
          <a:bodyPr/>
          <a:lstStyle/>
          <a:p>
            <a:endParaRPr lang="de-DE"/>
          </a:p>
        </p:txBody>
      </p:sp>
      <p:sp>
        <p:nvSpPr>
          <p:cNvPr id="12" name="Text 10"/>
          <p:cNvSpPr/>
          <p:nvPr/>
        </p:nvSpPr>
        <p:spPr>
          <a:xfrm>
            <a:off x="3016819" y="4480560"/>
            <a:ext cx="1526347" cy="640080"/>
          </a:xfrm>
          <a:prstGeom prst="rect">
            <a:avLst/>
          </a:prstGeom>
          <a:noFill/>
          <a:ln/>
        </p:spPr>
        <p:txBody>
          <a:bodyPr wrap="square" lIns="0" tIns="0" rIns="0" bIns="0" rtlCol="0" anchor="t"/>
          <a:lstStyle/>
          <a:p>
            <a:pPr marL="0" indent="0" algn="l">
              <a:buNone/>
            </a:pPr>
            <a:r>
              <a:rPr lang="en-US" sz="1900" b="1" dirty="0">
                <a:solidFill>
                  <a:srgbClr val="052A33"/>
                </a:solidFill>
                <a:latin typeface="Roboto" pitchFamily="34" charset="0"/>
                <a:ea typeface="Roboto" pitchFamily="34" charset="-122"/>
                <a:cs typeface="Roboto" pitchFamily="34" charset="-120"/>
              </a:rPr>
              <a:t>660.000 €</a:t>
            </a:r>
            <a:endParaRPr lang="en-US" sz="2600" dirty="0"/>
          </a:p>
        </p:txBody>
      </p:sp>
      <p:sp>
        <p:nvSpPr>
          <p:cNvPr id="13" name="Text 11"/>
          <p:cNvSpPr/>
          <p:nvPr/>
        </p:nvSpPr>
        <p:spPr>
          <a:xfrm>
            <a:off x="3016819" y="5166360"/>
            <a:ext cx="1526347" cy="457200"/>
          </a:xfrm>
          <a:prstGeom prst="rect">
            <a:avLst/>
          </a:prstGeom>
          <a:noFill/>
          <a:ln/>
        </p:spPr>
        <p:txBody>
          <a:bodyPr wrap="square" lIns="0" tIns="0" rIns="0" bIns="0" rtlCol="0" anchor="ctr"/>
          <a:lstStyle/>
          <a:p>
            <a:pPr marL="0" indent="0" algn="l">
              <a:buNone/>
            </a:pPr>
            <a:r>
              <a:rPr lang="en-US" sz="1200" dirty="0">
                <a:solidFill>
                  <a:srgbClr val="7C8E92"/>
                </a:solidFill>
                <a:latin typeface="Calibri" pitchFamily="34" charset="0"/>
                <a:ea typeface="Calibri" pitchFamily="34" charset="-122"/>
                <a:cs typeface="Calibri" pitchFamily="34" charset="-120"/>
              </a:rPr>
              <a:t>Potenzial p. a. (ca.)</a:t>
            </a:r>
            <a:endParaRPr lang="en-US" sz="1200" dirty="0"/>
          </a:p>
          <a:p>
            <a:pPr marL="0" indent="0" algn="l">
              <a:buNone/>
            </a:pPr>
            <a:r>
              <a:rPr lang="en-US" sz="1200" dirty="0">
                <a:solidFill>
                  <a:srgbClr val="7C8E92"/>
                </a:solidFill>
                <a:latin typeface="Calibri" pitchFamily="34" charset="0"/>
                <a:ea typeface="Calibri" pitchFamily="34" charset="-122"/>
                <a:cs typeface="Calibri" pitchFamily="34" charset="-120"/>
              </a:rPr>
              <a:t>bei Vollvermietung *</a:t>
            </a:r>
            <a:endParaRPr lang="en-US" sz="1200" dirty="0"/>
          </a:p>
        </p:txBody>
      </p:sp>
      <p:sp>
        <p:nvSpPr>
          <p:cNvPr id="14" name="Shape 12"/>
          <p:cNvSpPr/>
          <p:nvPr/>
        </p:nvSpPr>
        <p:spPr>
          <a:xfrm>
            <a:off x="5027798" y="4069080"/>
            <a:ext cx="1983547" cy="1737360"/>
          </a:xfrm>
          <a:prstGeom prst="roundRect">
            <a:avLst>
              <a:gd name="adj" fmla="val 3158"/>
            </a:avLst>
          </a:prstGeom>
          <a:solidFill>
            <a:srgbClr val="F1F5F6"/>
          </a:solidFill>
          <a:ln/>
        </p:spPr>
        <p:txBody>
          <a:bodyPr/>
          <a:lstStyle/>
          <a:p>
            <a:endParaRPr lang="de-DE"/>
          </a:p>
        </p:txBody>
      </p:sp>
      <p:sp>
        <p:nvSpPr>
          <p:cNvPr id="15" name="Text 13"/>
          <p:cNvSpPr/>
          <p:nvPr/>
        </p:nvSpPr>
        <p:spPr>
          <a:xfrm>
            <a:off x="5256398" y="4480560"/>
            <a:ext cx="1526347" cy="640080"/>
          </a:xfrm>
          <a:prstGeom prst="rect">
            <a:avLst/>
          </a:prstGeom>
          <a:noFill/>
          <a:ln/>
        </p:spPr>
        <p:txBody>
          <a:bodyPr wrap="square" lIns="0" tIns="0" rIns="0" bIns="0" rtlCol="0" anchor="t"/>
          <a:lstStyle/>
          <a:p>
            <a:pPr marL="0" indent="0" algn="l">
              <a:buNone/>
            </a:pPr>
            <a:r>
              <a:rPr lang="en-US" sz="1900" b="1" dirty="0">
                <a:solidFill>
                  <a:srgbClr val="052A33"/>
                </a:solidFill>
                <a:latin typeface="Roboto" pitchFamily="34" charset="0"/>
                <a:ea typeface="Roboto" pitchFamily="34" charset="-122"/>
                <a:cs typeface="Roboto" pitchFamily="34" charset="-120"/>
              </a:rPr>
              <a:t>[OFFEN]</a:t>
            </a:r>
            <a:endParaRPr lang="en-US" sz="2600" dirty="0"/>
          </a:p>
        </p:txBody>
      </p:sp>
      <p:sp>
        <p:nvSpPr>
          <p:cNvPr id="16" name="Text 14"/>
          <p:cNvSpPr/>
          <p:nvPr/>
        </p:nvSpPr>
        <p:spPr>
          <a:xfrm>
            <a:off x="5256398" y="5166360"/>
            <a:ext cx="1526347" cy="457200"/>
          </a:xfrm>
          <a:prstGeom prst="rect">
            <a:avLst/>
          </a:prstGeom>
          <a:noFill/>
          <a:ln/>
        </p:spPr>
        <p:txBody>
          <a:bodyPr wrap="square" lIns="0" tIns="0" rIns="0" bIns="0" rtlCol="0" anchor="ctr"/>
          <a:lstStyle/>
          <a:p>
            <a:pPr marL="0" indent="0" algn="l">
              <a:buNone/>
            </a:pPr>
            <a:r>
              <a:rPr lang="en-US" sz="1200" dirty="0">
                <a:solidFill>
                  <a:srgbClr val="7C8E92"/>
                </a:solidFill>
                <a:latin typeface="Calibri" pitchFamily="34" charset="0"/>
                <a:ea typeface="Calibri" pitchFamily="34" charset="-122"/>
                <a:cs typeface="Calibri" pitchFamily="34" charset="-120"/>
              </a:rPr>
              <a:t>Kaufpreisfaktor /</a:t>
            </a:r>
            <a:endParaRPr lang="en-US" sz="1200" dirty="0"/>
          </a:p>
          <a:p>
            <a:pPr marL="0" indent="0" algn="l">
              <a:buNone/>
            </a:pPr>
            <a:r>
              <a:rPr lang="en-US" sz="1200" dirty="0">
                <a:solidFill>
                  <a:srgbClr val="7C8E92"/>
                </a:solidFill>
                <a:latin typeface="Calibri" pitchFamily="34" charset="0"/>
                <a:ea typeface="Calibri" pitchFamily="34" charset="-122"/>
                <a:cs typeface="Calibri" pitchFamily="34" charset="-120"/>
              </a:rPr>
              <a:t>Bruttorendite</a:t>
            </a:r>
            <a:endParaRPr lang="en-US" sz="1200" dirty="0"/>
          </a:p>
        </p:txBody>
      </p:sp>
      <p:sp>
        <p:nvSpPr>
          <p:cNvPr id="17" name="Text 15"/>
          <p:cNvSpPr/>
          <p:nvPr/>
        </p:nvSpPr>
        <p:spPr>
          <a:xfrm>
            <a:off x="548640" y="6120000"/>
            <a:ext cx="6462705" cy="2880000"/>
          </a:xfrm>
          <a:prstGeom prst="rect">
            <a:avLst/>
          </a:prstGeom>
          <a:noFill/>
          <a:ln/>
        </p:spPr>
        <p:txBody>
          <a:bodyPr wrap="square" lIns="0" tIns="0" rIns="0" bIns="0" rtlCol="0" anchor="ctr"/>
          <a:lstStyle/>
          <a:p>
            <a:pPr marL="0" indent="0">
              <a:spcAft>
                <a:spcPts val="400"/>
              </a:spcAft>
              <a:buNone/>
            </a:pPr>
            <a:r>
              <a:rPr lang="en-US" sz="1200" b="1" dirty="0">
                <a:solidFill>
                  <a:srgbClr val="7C8E92"/>
                </a:solidFill>
                <a:latin typeface="Calibri" pitchFamily="34" charset="0"/>
                <a:ea typeface="Calibri" pitchFamily="34" charset="-122"/>
                <a:cs typeface="Calibri" pitchFamily="34" charset="-120"/>
              </a:rPr>
              <a:t>Einnahmenstruktur</a:t>
            </a:r>
            <a:endParaRPr lang="de-DE" sz="1000"/>
          </a:p>
          <a:p>
            <a:pPr marL="0" indent="0">
              <a:spcAft>
                <a:spcPts val="400"/>
              </a:spcAft>
              <a:buNone/>
            </a:pPr>
            <a:r>
              <a:rPr lang="en-US" sz="1050" dirty="0">
                <a:solidFill>
                  <a:srgbClr val="7C8E92"/>
                </a:solidFill>
                <a:latin typeface="Calibri" pitchFamily="34" charset="0"/>
                <a:ea typeface="Calibri" pitchFamily="34" charset="-122"/>
                <a:cs typeface="Calibri" pitchFamily="34" charset="-120"/>
              </a:rPr>
              <a:t>Mietvertrag MAERZ München GmbH &amp; Co. KG über ca. 3.100 m²: 13.662 € netto monatlich, Vertragsbeginn 01.01.2020, Laufzeit bis 30.11.2029. PV-Einspeisung 2025: 25.368,86 € netto (30.188,94 € brutto) bei 205.934 kWh Einspeisung und 262.408 kWh Erzeugung – der Differenzbetrag von rund 56.500 kWh wurde selbst verbraucht.</a:t>
            </a:r>
            <a:endParaRPr lang="de-DE" sz="1000"/>
          </a:p>
          <a:p>
            <a:pPr marL="0" indent="0">
              <a:spcAft>
                <a:spcPts val="400"/>
              </a:spcAft>
              <a:buNone/>
            </a:pPr>
            <a:endParaRPr lang="de-DE" sz="1000"/>
          </a:p>
          <a:p>
            <a:pPr marL="0" indent="0">
              <a:spcAft>
                <a:spcPts val="400"/>
              </a:spcAft>
              <a:buNone/>
            </a:pPr>
            <a:r>
              <a:rPr lang="en-US" sz="1200" b="1" dirty="0">
                <a:solidFill>
                  <a:srgbClr val="7C8E92"/>
                </a:solidFill>
                <a:latin typeface="Calibri" pitchFamily="34" charset="0"/>
                <a:ea typeface="Calibri" pitchFamily="34" charset="-122"/>
                <a:cs typeface="Calibri" pitchFamily="34" charset="-120"/>
              </a:rPr>
              <a:t>* Hinweis zur Potenzialrechnung</a:t>
            </a:r>
            <a:endParaRPr lang="de-DE" sz="1000"/>
          </a:p>
          <a:p>
            <a:pPr marL="0" indent="0">
              <a:spcAft>
                <a:spcPts val="400"/>
              </a:spcAft>
              <a:buNone/>
            </a:pPr>
            <a:r>
              <a:rPr lang="en-US" sz="1050" dirty="0">
                <a:solidFill>
                  <a:srgbClr val="7C8E92"/>
                </a:solidFill>
                <a:latin typeface="Calibri" pitchFamily="34" charset="0"/>
                <a:ea typeface="Calibri" pitchFamily="34" charset="-122"/>
                <a:cs typeface="Calibri" pitchFamily="34" charset="-120"/>
              </a:rPr>
              <a:t>Das Potenzial unterstellt die Vermietung der freien ca. 9.270 m² zu den Konditionen des Bestandsmietvertrags (rund 4,40 €/m²). Es handelt sich um eine Orientierungsgröße ohne Berücksichtigung von Leerstandszeiten, Vermietungs- und Investitionskosten. Kaufpreisfaktor und Rendite können erst nach Nennung des Kaufpreises und Vorlage einer geprüften Mieterträgnisrechnung ausgewiesen werden.</a:t>
            </a:r>
            <a:endParaRPr lang="de-DE" sz="1000"/>
          </a:p>
          <a:p>
            <a:pPr marL="0" indent="0">
              <a:spcAft>
                <a:spcPts val="400"/>
              </a:spcAft>
              <a:buNone/>
            </a:pPr>
            <a:endParaRPr lang="de-DE" sz="1000"/>
          </a:p>
          <a:p>
            <a:pPr marL="0" indent="0">
              <a:spcAft>
                <a:spcPts val="400"/>
              </a:spcAft>
              <a:buNone/>
            </a:pPr>
            <a:r>
              <a:rPr lang="en-US" sz="1200" b="1" dirty="0">
                <a:solidFill>
                  <a:srgbClr val="7C8E92"/>
                </a:solidFill>
                <a:latin typeface="Calibri" pitchFamily="34" charset="0"/>
                <a:ea typeface="Calibri" pitchFamily="34" charset="-122"/>
                <a:cs typeface="Calibri" pitchFamily="34" charset="-120"/>
              </a:rPr>
              <a:t>Unterlagen für Investoren und Banken</a:t>
            </a:r>
            <a:endParaRPr lang="de-DE" sz="1000"/>
          </a:p>
          <a:p>
            <a:pPr marL="0" indent="0">
              <a:spcAft>
                <a:spcPts val="400"/>
              </a:spcAft>
              <a:buNone/>
            </a:pPr>
            <a:r>
              <a:rPr lang="en-US" sz="1050" dirty="0">
                <a:solidFill>
                  <a:srgbClr val="7C8E92"/>
                </a:solidFill>
                <a:latin typeface="Calibri" pitchFamily="34" charset="0"/>
                <a:ea typeface="Calibri" pitchFamily="34" charset="-122"/>
                <a:cs typeface="Calibri" pitchFamily="34" charset="-120"/>
              </a:rPr>
              <a:t>Mietvertrag und Mietaufstellung, Betriebskostenabrechnungen der letzten drei Jahre, Flächenaufstellung, Grundbuchauszug, Baugenehmigungen, Statik, Brandschutzkonzept, EEG-Bescheide und Einspeiseverträge sowie Instandhaltungshistorie stellen wir qualifizierten Interessenten im Datenraum bereit.</a:t>
            </a:r>
            <a:endParaRPr lang="de-DE" sz="1000"/>
          </a:p>
          <a:p>
            <a:pPr marL="0" indent="0">
              <a:spcAft>
                <a:spcPts val="400"/>
              </a:spcAft>
              <a:buNone/>
            </a:pPr>
            <a:endParaRPr lang="de-DE" sz="1000"/>
          </a:p>
          <a:p>
            <a:pPr marL="0" indent="0">
              <a:spcAft>
                <a:spcPts val="400"/>
              </a:spcAft>
              <a:buNone/>
            </a:pPr>
            <a:r>
              <a:rPr lang="en-US" sz="1050" dirty="0">
                <a:solidFill>
                  <a:srgbClr val="7C8E92"/>
                </a:solidFill>
                <a:latin typeface="Calibri" pitchFamily="34" charset="0"/>
                <a:ea typeface="Calibri" pitchFamily="34" charset="-122"/>
                <a:cs typeface="Calibri" pitchFamily="34" charset="-120"/>
              </a:rPr>
              <a:t>Sämtliche Angaben beruhen auf Informationen des Eigentümers und wurden nicht auf Richtigkeit geprüft. Es handelt sich nicht um ein Wertgutachten. Keine Gewähr.</a:t>
            </a:r>
            <a:endParaRPr lang="de-DE" sz="1000"/>
          </a:p>
        </p:txBody>
      </p:sp>
      <p:sp>
        <p:nvSpPr>
          <p:cNvPr id="9024" name="FOOTER_CONTACT_LINKED">
            <a:extLst>
              <a:ext uri="{FF2B5EF4-FFF2-40B4-BE49-F238E27FC236}">
                <a16:creationId xmlns:a16="http://schemas.microsoft.com/office/drawing/2014/main" id="{EC36C97C-50DC-6B80-A6D4-4A635792DE2F}"/>
              </a:ext>
            </a:extLst>
          </p:cNvPr>
          <p:cNvSpPr/>
          <p:nvPr userDrawn="1"/>
        </p:nvSpPr>
        <p:spPr>
          <a:xfrm>
            <a:off x="2829477" y="9889757"/>
            <a:ext cx="2052077" cy="568039"/>
          </a:xfrm>
          <a:prstGeom prst="rect">
            <a:avLst/>
          </a:prstGeom>
          <a:noFill/>
          <a:ln/>
        </p:spPr>
        <p:txBody>
          <a:bodyPr wrap="square" lIns="0" tIns="0" rIns="0" bIns="0" rtlCol="0" anchor="t"/>
          <a:lstStyle/>
          <a:p>
            <a:pPr marL="0" indent="0" algn="l">
              <a:lnSpc>
                <a:spcPct val="150000"/>
              </a:lnSpc>
              <a:buNone/>
            </a:pPr>
            <a:r>
              <a:rPr lang="en-US" sz="900" kern="0" spc="150" dirty="0">
                <a:solidFill>
                  <a:schemeClr val="bg1"/>
                </a:solidFill>
                <a:latin typeface="Calibri" panose="020F0502020204030204" pitchFamily="34" charset="0"/>
                <a:ea typeface="Calibri" panose="020F0502020204030204" pitchFamily="34" charset="0"/>
                <a:cs typeface="Calibri" panose="020F0502020204030204" pitchFamily="34" charset="0"/>
              </a:rPr>
              <a:t>Tel.: 08552 7239780</a:t>
            </a:r>
          </a:p>
          <a:p>
            <a:pPr marL="0" indent="0" algn="l">
              <a:lnSpc>
                <a:spcPct val="150000"/>
              </a:lnSpc>
              <a:buNone/>
            </a:pPr>
            <a:r>
              <a:rPr lang="en-US" sz="900" kern="0" spc="150" dirty="0">
                <a:solidFill>
                  <a:schemeClr val="bg1"/>
                </a:solidFill>
                <a:latin typeface="Calibri" panose="020F0502020204030204" pitchFamily="34" charset="0"/>
                <a:ea typeface="Calibri" panose="020F0502020204030204" pitchFamily="34" charset="0"/>
                <a:cs typeface="Calibri" panose="020F0502020204030204" pitchFamily="34" charset="0"/>
                <a:hlinkClick r:id="rId3"/>
              </a:rPr>
              <a:t>kontakt@niedermaier-invest.de</a:t>
            </a:r>
            <a:br>
              <a:rPr lang="en-US" sz="900" kern="0" spc="150" dirty="0">
                <a:solidFill>
                  <a:schemeClr val="bg1"/>
                </a:solidFill>
                <a:latin typeface="Calibri" panose="020F0502020204030204" pitchFamily="34" charset="0"/>
                <a:ea typeface="Calibri" panose="020F0502020204030204" pitchFamily="34" charset="0"/>
                <a:cs typeface="Calibri" panose="020F0502020204030204" pitchFamily="34" charset="0"/>
              </a:rPr>
            </a:br>
            <a:r>
              <a:rPr lang="en-US" sz="900" kern="0" spc="150" dirty="0">
                <a:solidFill>
                  <a:schemeClr val="bg1"/>
                </a:solidFill>
                <a:latin typeface="Calibri" panose="020F0502020204030204" pitchFamily="34" charset="0"/>
                <a:ea typeface="Calibri" panose="020F0502020204030204" pitchFamily="34" charset="0"/>
                <a:cs typeface="Calibri" panose="020F0502020204030204" pitchFamily="34" charset="0"/>
                <a:hlinkClick r:id="rId4"/>
              </a:rPr>
              <a:t>www.niedermaier-invest.de</a:t>
            </a:r>
            <a:endParaRPr lang="en-US" sz="9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a:spLocks noGrp="1"/>
          </p:cNvSpPr>
          <p:nvPr>
            <p:ph type="body" idx="100" hasCustomPrompt="1"/>
          </p:nvPr>
        </p:nvSpPr>
        <p:spPr>
          <a:prstGeom prst="rect">
            <a:avLst/>
          </a:prstGeom>
          <a:noFill/>
          <a:ln/>
        </p:spPr>
        <p:txBody>
          <a:bodyPr wrap="square" lIns="0" tIns="0" rIns="0" bIns="0" rtlCol="0" anchor="ctr"/>
          <a:lstStyle/>
          <a:p>
            <a:pPr marL="0" indent="0" algn="l">
              <a:buNone/>
            </a:pPr>
            <a:r>
              <a:rPr lang="en-US" sz="1100" b="1" kern="0" spc="250" dirty="0">
                <a:solidFill>
                  <a:srgbClr val="85C3C2"/>
                </a:solidFill>
                <a:latin typeface="Calibri" pitchFamily="34" charset="0"/>
                <a:ea typeface="Calibri" pitchFamily="34" charset="-122"/>
                <a:cs typeface="Calibri" pitchFamily="34" charset="-120"/>
              </a:rPr>
              <a:t>AUSSTATTUNG &amp; HAUSTECHNIK</a:t>
            </a:r>
            <a:endParaRPr lang="en-US" sz="1100" dirty="0"/>
          </a:p>
        </p:txBody>
      </p:sp>
      <p:sp>
        <p:nvSpPr>
          <p:cNvPr id="3" name="Text 0"/>
          <p:cNvSpPr>
            <a:spLocks noGrp="1"/>
          </p:cNvSpPr>
          <p:nvPr>
            <p:ph type="title" idx="101" hasCustomPrompt="1"/>
          </p:nvPr>
        </p:nvSpPr>
        <p:spPr>
          <a:prstGeom prst="rect">
            <a:avLst/>
          </a:prstGeom>
          <a:noFill/>
          <a:ln/>
        </p:spPr>
        <p:txBody>
          <a:bodyPr wrap="square" lIns="0" tIns="0" rIns="0" bIns="0" rtlCol="0" anchor="t"/>
          <a:lstStyle/>
          <a:p>
            <a:pPr marL="0" indent="0" algn="l">
              <a:buNone/>
            </a:pPr>
            <a:r>
              <a:rPr lang="en-US" sz="2700" b="1" dirty="0">
                <a:solidFill>
                  <a:srgbClr val="052A33"/>
                </a:solidFill>
                <a:latin typeface="Roboto" pitchFamily="34" charset="0"/>
                <a:ea typeface="Roboto" pitchFamily="34" charset="-122"/>
                <a:cs typeface="Roboto" pitchFamily="34" charset="-120"/>
              </a:rPr>
              <a:t>Ausstattung &amp; Technik</a:t>
            </a:r>
            <a:endParaRPr lang="en-US" sz="2700" dirty="0"/>
          </a:p>
        </p:txBody>
      </p:sp>
      <p:sp>
        <p:nvSpPr>
          <p:cNvPr id="36" name="Slide Number Placeholder 0"/>
          <p:cNvSpPr>
            <a:spLocks noGrp="1"/>
          </p:cNvSpPr>
          <p:nvPr>
            <p:ph type="sldNum" sz="quarter" idx="4294967295"/>
          </p:nvPr>
        </p:nvSpPr>
        <p:spPr>
          <a:prstGeom prst="rect">
            <a:avLst/>
          </a:prstGeom>
          <a:extLst>
            <a:ext uri="{C572A759-6A51-4108-AA02-DFA0A04FC94B}">
              <ma14:wrappingTextBoxFlag xmlns:ma14="http://schemas.microsoft.com/office/mac/drawingml/2011/main" xmlns="" val="0"/>
            </a:ext>
          </a:extLst>
        </p:spPr>
        <p:txBody>
          <a:bodyPr/>
          <a:lstStyle>
            <a:lvl1pPr>
              <a:defRPr sz="750">
                <a:solidFill>
                  <a:srgbClr val="052A33"/>
                </a:solidFill>
                <a:latin typeface="Calibri"/>
                <a:ea typeface="Calibri"/>
                <a:cs typeface="Calibri"/>
              </a:defRPr>
            </a:lvl1pPr>
          </a:lstStyle>
          <a:p>
            <a:pPr algn="r"/>
            <a:fld id="{F7021451-1387-4CA6-816F-3879F97B5CBC}" type="slidenum">
              <a:rPr lang="en-US" b="1">
                <a:solidFill>
                  <a:schemeClr val="bg1"/>
                </a:solidFill>
              </a:rPr>
              <a:t>8</a:t>
            </a:fld>
            <a:endParaRPr lang="en-US">
              <a:solidFill>
                <a:schemeClr val="bg1"/>
              </a:solidFill>
            </a:endParaRPr>
          </a:p>
        </p:txBody>
      </p:sp>
      <p:sp>
        <p:nvSpPr>
          <p:cNvPr id="4" name="Shape 2"/>
          <p:cNvSpPr/>
          <p:nvPr/>
        </p:nvSpPr>
        <p:spPr>
          <a:xfrm>
            <a:off x="548640" y="1737360"/>
            <a:ext cx="457200" cy="457200"/>
          </a:xfrm>
          <a:prstGeom prst="ellipse">
            <a:avLst/>
          </a:prstGeom>
          <a:solidFill>
            <a:srgbClr val="85C3C2"/>
          </a:solidFill>
          <a:ln/>
        </p:spPr>
        <p:txBody>
          <a:bodyPr/>
          <a:lstStyle/>
          <a:p>
            <a:endParaRPr lang="de-DE"/>
          </a:p>
        </p:txBody>
      </p:sp>
      <p:pic>
        <p:nvPicPr>
          <p:cNvPr id="5" name="Image 0" descr="preencoded.png"/>
          <p:cNvPicPr>
            <a:picLocks noChangeAspect="1"/>
          </p:cNvPicPr>
          <p:nvPr/>
        </p:nvPicPr>
        <p:blipFill>
          <a:blip r:embed="rId3"/>
          <a:stretch>
            <a:fillRect/>
          </a:stretch>
        </p:blipFill>
        <p:spPr>
          <a:xfrm>
            <a:off x="667512" y="1856232"/>
            <a:ext cx="219456" cy="219456"/>
          </a:xfrm>
          <a:prstGeom prst="rect">
            <a:avLst/>
          </a:prstGeom>
        </p:spPr>
      </p:pic>
      <p:sp>
        <p:nvSpPr>
          <p:cNvPr id="6" name="Text 3"/>
          <p:cNvSpPr/>
          <p:nvPr/>
        </p:nvSpPr>
        <p:spPr>
          <a:xfrm>
            <a:off x="1188720" y="1709928"/>
            <a:ext cx="2362672" cy="310896"/>
          </a:xfrm>
          <a:prstGeom prst="rect">
            <a:avLst/>
          </a:prstGeom>
          <a:noFill/>
          <a:ln/>
        </p:spPr>
        <p:txBody>
          <a:bodyPr wrap="square" lIns="0" tIns="0" rIns="0" bIns="0" rtlCol="0" anchor="ctr"/>
          <a:lstStyle/>
          <a:p>
            <a:pPr marL="0" indent="0">
              <a:buNone/>
            </a:pPr>
            <a:r>
              <a:rPr lang="en-US" sz="1350" b="1" dirty="0">
                <a:solidFill>
                  <a:srgbClr val="052A33"/>
                </a:solidFill>
                <a:latin typeface="Calibri" pitchFamily="34" charset="0"/>
                <a:ea typeface="Calibri" pitchFamily="34" charset="-122"/>
                <a:cs typeface="Calibri" pitchFamily="34" charset="-120"/>
              </a:rPr>
              <a:t>5 Tore · 4 elektr. verstellbare Laderampen</a:t>
            </a:r>
            <a:endParaRPr lang="en-US" sz="1350" dirty="0"/>
          </a:p>
        </p:txBody>
      </p:sp>
      <p:sp>
        <p:nvSpPr>
          <p:cNvPr id="7" name="Text 4"/>
          <p:cNvSpPr/>
          <p:nvPr/>
        </p:nvSpPr>
        <p:spPr>
          <a:xfrm>
            <a:off x="1188720" y="2029968"/>
            <a:ext cx="2362672" cy="457200"/>
          </a:xfrm>
          <a:prstGeom prst="rect">
            <a:avLst/>
          </a:prstGeom>
          <a:noFill/>
          <a:ln/>
        </p:spPr>
        <p:txBody>
          <a:bodyPr wrap="square" lIns="0" tIns="0" rIns="0" bIns="0" rtlCol="0" anchor="t"/>
          <a:lstStyle/>
          <a:p>
            <a:pPr marL="0" indent="0">
              <a:buNone/>
            </a:pPr>
            <a:r>
              <a:rPr lang="en-US" sz="950" dirty="0">
                <a:solidFill>
                  <a:srgbClr val="7C8E92"/>
                </a:solidFill>
                <a:latin typeface="Calibri" pitchFamily="34" charset="0"/>
                <a:ea typeface="Calibri" pitchFamily="34" charset="-122"/>
                <a:cs typeface="Calibri" pitchFamily="34" charset="-120"/>
              </a:rPr>
              <a:t>4 Verladetore Halle 2 im 5,00-m-Raster, 1 Tor Halle 1 · eine Rampe LKW-befahrbar</a:t>
            </a:r>
            <a:endParaRPr lang="en-US" sz="1150" dirty="0"/>
          </a:p>
        </p:txBody>
      </p:sp>
      <p:sp>
        <p:nvSpPr>
          <p:cNvPr id="8" name="Shape 5"/>
          <p:cNvSpPr/>
          <p:nvPr/>
        </p:nvSpPr>
        <p:spPr>
          <a:xfrm>
            <a:off x="548640" y="2697480"/>
            <a:ext cx="457200" cy="457200"/>
          </a:xfrm>
          <a:prstGeom prst="ellipse">
            <a:avLst/>
          </a:prstGeom>
          <a:solidFill>
            <a:srgbClr val="85C3C2"/>
          </a:solidFill>
          <a:ln/>
        </p:spPr>
        <p:txBody>
          <a:bodyPr/>
          <a:lstStyle/>
          <a:p>
            <a:endParaRPr lang="de-DE"/>
          </a:p>
        </p:txBody>
      </p:sp>
      <p:pic>
        <p:nvPicPr>
          <p:cNvPr id="9" name="Image 1" descr="preencoded.png"/>
          <p:cNvPicPr>
            <a:picLocks noChangeAspect="1"/>
          </p:cNvPicPr>
          <p:nvPr/>
        </p:nvPicPr>
        <p:blipFill>
          <a:blip r:embed="rId3"/>
          <a:stretch>
            <a:fillRect/>
          </a:stretch>
        </p:blipFill>
        <p:spPr>
          <a:xfrm>
            <a:off x="667512" y="2816352"/>
            <a:ext cx="219456" cy="219456"/>
          </a:xfrm>
          <a:prstGeom prst="rect">
            <a:avLst/>
          </a:prstGeom>
        </p:spPr>
      </p:pic>
      <p:sp>
        <p:nvSpPr>
          <p:cNvPr id="10" name="Text 6"/>
          <p:cNvSpPr/>
          <p:nvPr/>
        </p:nvSpPr>
        <p:spPr>
          <a:xfrm>
            <a:off x="1188720" y="2670048"/>
            <a:ext cx="2362672" cy="310896"/>
          </a:xfrm>
          <a:prstGeom prst="rect">
            <a:avLst/>
          </a:prstGeom>
          <a:noFill/>
          <a:ln/>
        </p:spPr>
        <p:txBody>
          <a:bodyPr wrap="square" lIns="0" tIns="0" rIns="0" bIns="0" rtlCol="0" anchor="ctr"/>
          <a:lstStyle/>
          <a:p>
            <a:pPr marL="0" indent="0">
              <a:buNone/>
            </a:pPr>
            <a:r>
              <a:rPr lang="en-US" sz="1350" b="1" dirty="0">
                <a:solidFill>
                  <a:srgbClr val="052A33"/>
                </a:solidFill>
                <a:latin typeface="Calibri" pitchFamily="34" charset="0"/>
                <a:ea typeface="Calibri" pitchFamily="34" charset="-122"/>
                <a:cs typeface="Calibri" pitchFamily="34" charset="-120"/>
              </a:rPr>
              <a:t>Ebenerdige Warenannahme im UG</a:t>
            </a:r>
            <a:endParaRPr lang="en-US" sz="1350" dirty="0"/>
          </a:p>
        </p:txBody>
      </p:sp>
      <p:sp>
        <p:nvSpPr>
          <p:cNvPr id="11" name="Text 7"/>
          <p:cNvSpPr/>
          <p:nvPr/>
        </p:nvSpPr>
        <p:spPr>
          <a:xfrm>
            <a:off x="1188720" y="2990088"/>
            <a:ext cx="2362672" cy="457200"/>
          </a:xfrm>
          <a:prstGeom prst="rect">
            <a:avLst/>
          </a:prstGeom>
          <a:noFill/>
          <a:ln/>
        </p:spPr>
        <p:txBody>
          <a:bodyPr wrap="square" lIns="0" tIns="0" rIns="0" bIns="0" rtlCol="0" anchor="t"/>
          <a:lstStyle/>
          <a:p>
            <a:pPr marL="0" indent="0">
              <a:buNone/>
            </a:pPr>
            <a:r>
              <a:rPr lang="en-US" sz="950" dirty="0">
                <a:solidFill>
                  <a:srgbClr val="7C8E92"/>
                </a:solidFill>
                <a:latin typeface="Calibri" pitchFamily="34" charset="0"/>
                <a:ea typeface="Calibri" pitchFamily="34" charset="-122"/>
                <a:cs typeface="Calibri" pitchFamily="34" charset="-120"/>
              </a:rPr>
              <a:t>Vordach · Verladerampe auf Kote −1,20 · hangseitiges Vollgeschoss</a:t>
            </a:r>
            <a:endParaRPr lang="en-US" sz="1150" dirty="0"/>
          </a:p>
        </p:txBody>
      </p:sp>
      <p:sp>
        <p:nvSpPr>
          <p:cNvPr id="12" name="Shape 8"/>
          <p:cNvSpPr/>
          <p:nvPr/>
        </p:nvSpPr>
        <p:spPr>
          <a:xfrm>
            <a:off x="548640" y="3657600"/>
            <a:ext cx="457200" cy="457200"/>
          </a:xfrm>
          <a:prstGeom prst="ellipse">
            <a:avLst/>
          </a:prstGeom>
          <a:solidFill>
            <a:srgbClr val="85C3C2"/>
          </a:solidFill>
          <a:ln/>
        </p:spPr>
        <p:txBody>
          <a:bodyPr/>
          <a:lstStyle/>
          <a:p>
            <a:endParaRPr lang="de-DE"/>
          </a:p>
        </p:txBody>
      </p:sp>
      <p:pic>
        <p:nvPicPr>
          <p:cNvPr id="13" name="Image 2" descr="preencoded.png"/>
          <p:cNvPicPr>
            <a:picLocks noChangeAspect="1"/>
          </p:cNvPicPr>
          <p:nvPr/>
        </p:nvPicPr>
        <p:blipFill>
          <a:blip r:embed="rId3"/>
          <a:stretch>
            <a:fillRect/>
          </a:stretch>
        </p:blipFill>
        <p:spPr>
          <a:xfrm>
            <a:off x="667512" y="3776472"/>
            <a:ext cx="219456" cy="219456"/>
          </a:xfrm>
          <a:prstGeom prst="rect">
            <a:avLst/>
          </a:prstGeom>
        </p:spPr>
      </p:pic>
      <p:sp>
        <p:nvSpPr>
          <p:cNvPr id="14" name="Text 9"/>
          <p:cNvSpPr/>
          <p:nvPr/>
        </p:nvSpPr>
        <p:spPr>
          <a:xfrm>
            <a:off x="1188720" y="3630168"/>
            <a:ext cx="2362672" cy="310896"/>
          </a:xfrm>
          <a:prstGeom prst="rect">
            <a:avLst/>
          </a:prstGeom>
          <a:noFill/>
          <a:ln/>
        </p:spPr>
        <p:txBody>
          <a:bodyPr wrap="square" lIns="0" tIns="0" rIns="0" bIns="0" rtlCol="0" anchor="ctr"/>
          <a:lstStyle/>
          <a:p>
            <a:pPr marL="0" indent="0">
              <a:buNone/>
            </a:pPr>
            <a:r>
              <a:rPr lang="en-US" sz="1350" b="1" dirty="0">
                <a:solidFill>
                  <a:srgbClr val="052A33"/>
                </a:solidFill>
                <a:latin typeface="Calibri" pitchFamily="34" charset="0"/>
                <a:ea typeface="Calibri" pitchFamily="34" charset="-122"/>
                <a:cs typeface="Calibri" pitchFamily="34" charset="-120"/>
              </a:rPr>
              <a:t>Brandwandtrennung beider Einheiten</a:t>
            </a:r>
            <a:endParaRPr lang="en-US" sz="1350" dirty="0"/>
          </a:p>
        </p:txBody>
      </p:sp>
      <p:sp>
        <p:nvSpPr>
          <p:cNvPr id="15" name="Text 10"/>
          <p:cNvSpPr/>
          <p:nvPr/>
        </p:nvSpPr>
        <p:spPr>
          <a:xfrm>
            <a:off x="1188720" y="3950208"/>
            <a:ext cx="2362672" cy="457200"/>
          </a:xfrm>
          <a:prstGeom prst="rect">
            <a:avLst/>
          </a:prstGeom>
          <a:noFill/>
          <a:ln/>
        </p:spPr>
        <p:txBody>
          <a:bodyPr wrap="square" lIns="0" tIns="0" rIns="0" bIns="0" rtlCol="0" anchor="t"/>
          <a:lstStyle/>
          <a:p>
            <a:pPr marL="0" indent="0">
              <a:buNone/>
            </a:pPr>
            <a:r>
              <a:rPr lang="en-US" sz="950" dirty="0">
                <a:solidFill>
                  <a:srgbClr val="7C8E92"/>
                </a:solidFill>
                <a:latin typeface="Calibri" pitchFamily="34" charset="0"/>
                <a:ea typeface="Calibri" pitchFamily="34" charset="-122"/>
                <a:cs typeface="Calibri" pitchFamily="34" charset="-120"/>
              </a:rPr>
              <a:t>F-90-Wände, T-30-Türen, 5 Brandschutztore, Brandmeldeanlage</a:t>
            </a:r>
            <a:endParaRPr lang="en-US" sz="1150" dirty="0"/>
          </a:p>
        </p:txBody>
      </p:sp>
      <p:sp>
        <p:nvSpPr>
          <p:cNvPr id="16" name="Shape 11"/>
          <p:cNvSpPr/>
          <p:nvPr/>
        </p:nvSpPr>
        <p:spPr>
          <a:xfrm>
            <a:off x="548640" y="4617720"/>
            <a:ext cx="457200" cy="457200"/>
          </a:xfrm>
          <a:prstGeom prst="ellipse">
            <a:avLst/>
          </a:prstGeom>
          <a:solidFill>
            <a:srgbClr val="85C3C2"/>
          </a:solidFill>
          <a:ln/>
        </p:spPr>
        <p:txBody>
          <a:bodyPr/>
          <a:lstStyle/>
          <a:p>
            <a:endParaRPr lang="de-DE"/>
          </a:p>
        </p:txBody>
      </p:sp>
      <p:pic>
        <p:nvPicPr>
          <p:cNvPr id="17" name="Image 3" descr="preencoded.png"/>
          <p:cNvPicPr>
            <a:picLocks noChangeAspect="1"/>
          </p:cNvPicPr>
          <p:nvPr/>
        </p:nvPicPr>
        <p:blipFill>
          <a:blip r:embed="rId3"/>
          <a:stretch>
            <a:fillRect/>
          </a:stretch>
        </p:blipFill>
        <p:spPr>
          <a:xfrm>
            <a:off x="667512" y="4736592"/>
            <a:ext cx="219456" cy="219456"/>
          </a:xfrm>
          <a:prstGeom prst="rect">
            <a:avLst/>
          </a:prstGeom>
        </p:spPr>
      </p:pic>
      <p:sp>
        <p:nvSpPr>
          <p:cNvPr id="18" name="Text 12"/>
          <p:cNvSpPr/>
          <p:nvPr/>
        </p:nvSpPr>
        <p:spPr>
          <a:xfrm>
            <a:off x="1188720" y="4590288"/>
            <a:ext cx="2362672" cy="310896"/>
          </a:xfrm>
          <a:prstGeom prst="rect">
            <a:avLst/>
          </a:prstGeom>
          <a:noFill/>
          <a:ln/>
        </p:spPr>
        <p:txBody>
          <a:bodyPr wrap="square" lIns="0" tIns="0" rIns="0" bIns="0" rtlCol="0" anchor="ctr"/>
          <a:lstStyle/>
          <a:p>
            <a:pPr marL="0" indent="0">
              <a:buNone/>
            </a:pPr>
            <a:r>
              <a:rPr lang="en-US" sz="1350" b="1" dirty="0">
                <a:solidFill>
                  <a:srgbClr val="052A33"/>
                </a:solidFill>
                <a:latin typeface="Calibri" pitchFamily="34" charset="0"/>
                <a:ea typeface="Calibri" pitchFamily="34" charset="-122"/>
                <a:cs typeface="Calibri" pitchFamily="34" charset="-120"/>
              </a:rPr>
              <a:t>Aufzug über alle vier Ebenen</a:t>
            </a:r>
            <a:endParaRPr lang="en-US" sz="1350" dirty="0"/>
          </a:p>
        </p:txBody>
      </p:sp>
      <p:sp>
        <p:nvSpPr>
          <p:cNvPr id="19" name="Text 13"/>
          <p:cNvSpPr/>
          <p:nvPr/>
        </p:nvSpPr>
        <p:spPr>
          <a:xfrm>
            <a:off x="1188720" y="4910328"/>
            <a:ext cx="2362672" cy="457200"/>
          </a:xfrm>
          <a:prstGeom prst="rect">
            <a:avLst/>
          </a:prstGeom>
          <a:noFill/>
          <a:ln/>
        </p:spPr>
        <p:txBody>
          <a:bodyPr wrap="square" lIns="0" tIns="0" rIns="0" bIns="0" rtlCol="0" anchor="t"/>
          <a:lstStyle/>
          <a:p>
            <a:pPr marL="0" indent="0">
              <a:buNone/>
            </a:pPr>
            <a:r>
              <a:rPr lang="en-US" sz="950" dirty="0">
                <a:solidFill>
                  <a:srgbClr val="7C8E92"/>
                </a:solidFill>
                <a:latin typeface="Calibri" pitchFamily="34" charset="0"/>
                <a:ea typeface="Calibri" pitchFamily="34" charset="-122"/>
                <a:cs typeface="Calibri" pitchFamily="34" charset="-120"/>
              </a:rPr>
              <a:t>5 Treppenhäuser · Tragfähigkeit / Kabinenmaß [OFFEN]</a:t>
            </a:r>
            <a:endParaRPr lang="en-US" sz="1150" dirty="0"/>
          </a:p>
        </p:txBody>
      </p:sp>
      <p:sp>
        <p:nvSpPr>
          <p:cNvPr id="20" name="Shape 14"/>
          <p:cNvSpPr/>
          <p:nvPr/>
        </p:nvSpPr>
        <p:spPr>
          <a:xfrm>
            <a:off x="4008592" y="1737360"/>
            <a:ext cx="457200" cy="457200"/>
          </a:xfrm>
          <a:prstGeom prst="ellipse">
            <a:avLst/>
          </a:prstGeom>
          <a:solidFill>
            <a:srgbClr val="85C3C2"/>
          </a:solidFill>
          <a:ln/>
        </p:spPr>
        <p:txBody>
          <a:bodyPr/>
          <a:lstStyle/>
          <a:p>
            <a:endParaRPr lang="de-DE"/>
          </a:p>
        </p:txBody>
      </p:sp>
      <p:pic>
        <p:nvPicPr>
          <p:cNvPr id="21" name="Image 4" descr="preencoded.png"/>
          <p:cNvPicPr>
            <a:picLocks noChangeAspect="1"/>
          </p:cNvPicPr>
          <p:nvPr/>
        </p:nvPicPr>
        <p:blipFill>
          <a:blip r:embed="rId3"/>
          <a:stretch>
            <a:fillRect/>
          </a:stretch>
        </p:blipFill>
        <p:spPr>
          <a:xfrm>
            <a:off x="4127464" y="1856232"/>
            <a:ext cx="219456" cy="219456"/>
          </a:xfrm>
          <a:prstGeom prst="rect">
            <a:avLst/>
          </a:prstGeom>
        </p:spPr>
      </p:pic>
      <p:sp>
        <p:nvSpPr>
          <p:cNvPr id="22" name="Text 15"/>
          <p:cNvSpPr/>
          <p:nvPr/>
        </p:nvSpPr>
        <p:spPr>
          <a:xfrm>
            <a:off x="4648672" y="1709928"/>
            <a:ext cx="2362672" cy="310896"/>
          </a:xfrm>
          <a:prstGeom prst="rect">
            <a:avLst/>
          </a:prstGeom>
          <a:noFill/>
          <a:ln/>
        </p:spPr>
        <p:txBody>
          <a:bodyPr wrap="square" lIns="0" tIns="0" rIns="0" bIns="0" rtlCol="0" anchor="ctr"/>
          <a:lstStyle/>
          <a:p>
            <a:pPr marL="0" indent="0">
              <a:buNone/>
            </a:pPr>
            <a:r>
              <a:rPr lang="en-US" sz="1350" b="1" dirty="0">
                <a:solidFill>
                  <a:srgbClr val="052A33"/>
                </a:solidFill>
                <a:latin typeface="Calibri" pitchFamily="34" charset="0"/>
                <a:ea typeface="Calibri" pitchFamily="34" charset="-122"/>
                <a:cs typeface="Calibri" pitchFamily="34" charset="-120"/>
              </a:rPr>
              <a:t>Eigene Trafostation · 20 kV Mittelspannung</a:t>
            </a:r>
            <a:endParaRPr lang="en-US" sz="1350" dirty="0"/>
          </a:p>
        </p:txBody>
      </p:sp>
      <p:sp>
        <p:nvSpPr>
          <p:cNvPr id="23" name="Text 16"/>
          <p:cNvSpPr/>
          <p:nvPr/>
        </p:nvSpPr>
        <p:spPr>
          <a:xfrm>
            <a:off x="4648672" y="2029968"/>
            <a:ext cx="2362672" cy="457200"/>
          </a:xfrm>
          <a:prstGeom prst="rect">
            <a:avLst/>
          </a:prstGeom>
          <a:noFill/>
          <a:ln/>
        </p:spPr>
        <p:txBody>
          <a:bodyPr wrap="square" lIns="0" tIns="0" rIns="0" bIns="0" rtlCol="0" anchor="t"/>
          <a:lstStyle/>
          <a:p>
            <a:pPr marL="0" indent="0">
              <a:buNone/>
            </a:pPr>
            <a:r>
              <a:rPr lang="en-US" sz="950" dirty="0">
                <a:solidFill>
                  <a:srgbClr val="7C8E92"/>
                </a:solidFill>
                <a:latin typeface="Calibri" pitchFamily="34" charset="0"/>
                <a:ea typeface="Calibri" pitchFamily="34" charset="-122"/>
                <a:cs typeface="Calibri" pitchFamily="34" charset="-120"/>
              </a:rPr>
              <a:t>Bemessungsleistung in kVA [OFFEN] – lt. Typenschild</a:t>
            </a:r>
            <a:endParaRPr lang="en-US" sz="1150" dirty="0"/>
          </a:p>
        </p:txBody>
      </p:sp>
      <p:sp>
        <p:nvSpPr>
          <p:cNvPr id="24" name="Shape 17"/>
          <p:cNvSpPr/>
          <p:nvPr/>
        </p:nvSpPr>
        <p:spPr>
          <a:xfrm>
            <a:off x="4008592" y="2697480"/>
            <a:ext cx="457200" cy="457200"/>
          </a:xfrm>
          <a:prstGeom prst="ellipse">
            <a:avLst/>
          </a:prstGeom>
          <a:solidFill>
            <a:srgbClr val="85C3C2"/>
          </a:solidFill>
          <a:ln/>
        </p:spPr>
        <p:txBody>
          <a:bodyPr/>
          <a:lstStyle/>
          <a:p>
            <a:endParaRPr lang="de-DE"/>
          </a:p>
        </p:txBody>
      </p:sp>
      <p:pic>
        <p:nvPicPr>
          <p:cNvPr id="25" name="Image 5" descr="preencoded.png"/>
          <p:cNvPicPr>
            <a:picLocks noChangeAspect="1"/>
          </p:cNvPicPr>
          <p:nvPr/>
        </p:nvPicPr>
        <p:blipFill>
          <a:blip r:embed="rId3"/>
          <a:stretch>
            <a:fillRect/>
          </a:stretch>
        </p:blipFill>
        <p:spPr>
          <a:xfrm>
            <a:off x="4127464" y="2816352"/>
            <a:ext cx="219456" cy="219456"/>
          </a:xfrm>
          <a:prstGeom prst="rect">
            <a:avLst/>
          </a:prstGeom>
        </p:spPr>
      </p:pic>
      <p:sp>
        <p:nvSpPr>
          <p:cNvPr id="26" name="Text 18"/>
          <p:cNvSpPr/>
          <p:nvPr/>
        </p:nvSpPr>
        <p:spPr>
          <a:xfrm>
            <a:off x="4648672" y="2670048"/>
            <a:ext cx="2362672" cy="310896"/>
          </a:xfrm>
          <a:prstGeom prst="rect">
            <a:avLst/>
          </a:prstGeom>
          <a:noFill/>
          <a:ln/>
        </p:spPr>
        <p:txBody>
          <a:bodyPr wrap="square" lIns="0" tIns="0" rIns="0" bIns="0" rtlCol="0" anchor="ctr"/>
          <a:lstStyle/>
          <a:p>
            <a:pPr marL="0" indent="0">
              <a:buNone/>
            </a:pPr>
            <a:r>
              <a:rPr lang="en-US" sz="1350" b="1" dirty="0">
                <a:solidFill>
                  <a:srgbClr val="052A33"/>
                </a:solidFill>
                <a:latin typeface="Calibri" pitchFamily="34" charset="0"/>
                <a:ea typeface="Calibri" pitchFamily="34" charset="-122"/>
                <a:cs typeface="Calibri" pitchFamily="34" charset="-120"/>
              </a:rPr>
              <a:t>Photovoltaik ca. 275 kWp (2013)</a:t>
            </a:r>
            <a:endParaRPr lang="en-US" sz="1350" dirty="0"/>
          </a:p>
        </p:txBody>
      </p:sp>
      <p:sp>
        <p:nvSpPr>
          <p:cNvPr id="27" name="Text 19"/>
          <p:cNvSpPr/>
          <p:nvPr/>
        </p:nvSpPr>
        <p:spPr>
          <a:xfrm>
            <a:off x="4648672" y="2990088"/>
            <a:ext cx="2362672" cy="457200"/>
          </a:xfrm>
          <a:prstGeom prst="rect">
            <a:avLst/>
          </a:prstGeom>
          <a:noFill/>
          <a:ln/>
        </p:spPr>
        <p:txBody>
          <a:bodyPr wrap="square" lIns="0" tIns="0" rIns="0" bIns="0" rtlCol="0" anchor="t"/>
          <a:lstStyle/>
          <a:p>
            <a:pPr marL="0" indent="0">
              <a:buNone/>
            </a:pPr>
            <a:r>
              <a:rPr lang="en-US" sz="950" dirty="0">
                <a:solidFill>
                  <a:srgbClr val="7C8E92"/>
                </a:solidFill>
                <a:latin typeface="Calibri" pitchFamily="34" charset="0"/>
                <a:ea typeface="Calibri" pitchFamily="34" charset="-122"/>
                <a:cs typeface="Calibri" pitchFamily="34" charset="-120"/>
              </a:rPr>
              <a:t>262.408 kWh Erzeugung 2025 · Eigenverbrauch · EEG bis 2033</a:t>
            </a:r>
            <a:endParaRPr lang="en-US" sz="1150" dirty="0"/>
          </a:p>
        </p:txBody>
      </p:sp>
      <p:sp>
        <p:nvSpPr>
          <p:cNvPr id="28" name="Shape 20"/>
          <p:cNvSpPr/>
          <p:nvPr/>
        </p:nvSpPr>
        <p:spPr>
          <a:xfrm>
            <a:off x="4008592" y="3657600"/>
            <a:ext cx="457200" cy="457200"/>
          </a:xfrm>
          <a:prstGeom prst="ellipse">
            <a:avLst/>
          </a:prstGeom>
          <a:solidFill>
            <a:srgbClr val="85C3C2"/>
          </a:solidFill>
          <a:ln/>
        </p:spPr>
        <p:txBody>
          <a:bodyPr/>
          <a:lstStyle/>
          <a:p>
            <a:endParaRPr lang="de-DE"/>
          </a:p>
        </p:txBody>
      </p:sp>
      <p:pic>
        <p:nvPicPr>
          <p:cNvPr id="29" name="Image 6" descr="preencoded.png"/>
          <p:cNvPicPr>
            <a:picLocks noChangeAspect="1"/>
          </p:cNvPicPr>
          <p:nvPr/>
        </p:nvPicPr>
        <p:blipFill>
          <a:blip r:embed="rId3"/>
          <a:stretch>
            <a:fillRect/>
          </a:stretch>
        </p:blipFill>
        <p:spPr>
          <a:xfrm>
            <a:off x="4127464" y="3776472"/>
            <a:ext cx="219456" cy="219456"/>
          </a:xfrm>
          <a:prstGeom prst="rect">
            <a:avLst/>
          </a:prstGeom>
        </p:spPr>
      </p:pic>
      <p:sp>
        <p:nvSpPr>
          <p:cNvPr id="30" name="Text 21"/>
          <p:cNvSpPr/>
          <p:nvPr/>
        </p:nvSpPr>
        <p:spPr>
          <a:xfrm>
            <a:off x="4648672" y="3630168"/>
            <a:ext cx="2362672" cy="310896"/>
          </a:xfrm>
          <a:prstGeom prst="rect">
            <a:avLst/>
          </a:prstGeom>
          <a:noFill/>
          <a:ln/>
        </p:spPr>
        <p:txBody>
          <a:bodyPr wrap="square" lIns="0" tIns="0" rIns="0" bIns="0" rtlCol="0" anchor="ctr"/>
          <a:lstStyle/>
          <a:p>
            <a:pPr marL="0" indent="0">
              <a:buNone/>
            </a:pPr>
            <a:r>
              <a:rPr lang="en-US" sz="1350" b="1" dirty="0">
                <a:solidFill>
                  <a:srgbClr val="052A33"/>
                </a:solidFill>
                <a:latin typeface="Calibri" pitchFamily="34" charset="0"/>
                <a:ea typeface="Calibri" pitchFamily="34" charset="-122"/>
                <a:cs typeface="Calibri" pitchFamily="34" charset="-120"/>
              </a:rPr>
              <a:t>Pelletheizung Baujahr 2024 · 110 Stellplätze</a:t>
            </a:r>
            <a:endParaRPr lang="en-US" sz="1350" dirty="0"/>
          </a:p>
        </p:txBody>
      </p:sp>
      <p:sp>
        <p:nvSpPr>
          <p:cNvPr id="31" name="Text 22"/>
          <p:cNvSpPr/>
          <p:nvPr/>
        </p:nvSpPr>
        <p:spPr>
          <a:xfrm>
            <a:off x="4648672" y="3950208"/>
            <a:ext cx="2362672" cy="457200"/>
          </a:xfrm>
          <a:prstGeom prst="rect">
            <a:avLst/>
          </a:prstGeom>
          <a:noFill/>
          <a:ln/>
        </p:spPr>
        <p:txBody>
          <a:bodyPr wrap="square" lIns="0" tIns="0" rIns="0" bIns="0" rtlCol="0" anchor="t"/>
          <a:lstStyle/>
          <a:p>
            <a:pPr marL="0" indent="0">
              <a:buNone/>
            </a:pPr>
            <a:r>
              <a:rPr lang="en-US" sz="950" dirty="0">
                <a:solidFill>
                  <a:srgbClr val="7C8E92"/>
                </a:solidFill>
                <a:latin typeface="Calibri" pitchFamily="34" charset="0"/>
                <a:ea typeface="Calibri" pitchFamily="34" charset="-122"/>
                <a:cs typeface="Calibri" pitchFamily="34" charset="-120"/>
              </a:rPr>
              <a:t>Erneuerbare Wärme, GModG-konform · 60 frei / 50 vermietet</a:t>
            </a:r>
            <a:endParaRPr lang="en-US" sz="1150" dirty="0"/>
          </a:p>
        </p:txBody>
      </p:sp>
      <p:sp>
        <p:nvSpPr>
          <p:cNvPr id="32" name="Shape 23"/>
          <p:cNvSpPr/>
          <p:nvPr/>
        </p:nvSpPr>
        <p:spPr>
          <a:xfrm>
            <a:off x="4008592" y="4617720"/>
            <a:ext cx="457200" cy="457200"/>
          </a:xfrm>
          <a:prstGeom prst="ellipse">
            <a:avLst/>
          </a:prstGeom>
          <a:solidFill>
            <a:srgbClr val="85C3C2"/>
          </a:solidFill>
          <a:ln/>
        </p:spPr>
        <p:txBody>
          <a:bodyPr/>
          <a:lstStyle/>
          <a:p>
            <a:endParaRPr lang="de-DE"/>
          </a:p>
        </p:txBody>
      </p:sp>
      <p:pic>
        <p:nvPicPr>
          <p:cNvPr id="33" name="Image 7" descr="preencoded.png"/>
          <p:cNvPicPr>
            <a:picLocks noChangeAspect="1"/>
          </p:cNvPicPr>
          <p:nvPr/>
        </p:nvPicPr>
        <p:blipFill>
          <a:blip r:embed="rId3"/>
          <a:stretch>
            <a:fillRect/>
          </a:stretch>
        </p:blipFill>
        <p:spPr>
          <a:xfrm>
            <a:off x="4127464" y="4736592"/>
            <a:ext cx="219456" cy="219456"/>
          </a:xfrm>
          <a:prstGeom prst="rect">
            <a:avLst/>
          </a:prstGeom>
        </p:spPr>
      </p:pic>
      <p:sp>
        <p:nvSpPr>
          <p:cNvPr id="34" name="Text 24"/>
          <p:cNvSpPr/>
          <p:nvPr/>
        </p:nvSpPr>
        <p:spPr>
          <a:xfrm>
            <a:off x="4648672" y="4590288"/>
            <a:ext cx="2362672" cy="310896"/>
          </a:xfrm>
          <a:prstGeom prst="rect">
            <a:avLst/>
          </a:prstGeom>
          <a:noFill/>
          <a:ln/>
        </p:spPr>
        <p:txBody>
          <a:bodyPr wrap="square" lIns="0" tIns="0" rIns="0" bIns="0" rtlCol="0" anchor="ctr"/>
          <a:lstStyle/>
          <a:p>
            <a:pPr marL="0" indent="0">
              <a:buNone/>
            </a:pPr>
            <a:r>
              <a:rPr lang="en-US" sz="1350" b="1" dirty="0">
                <a:solidFill>
                  <a:srgbClr val="052A33"/>
                </a:solidFill>
                <a:latin typeface="Calibri" pitchFamily="34" charset="0"/>
                <a:ea typeface="Calibri" pitchFamily="34" charset="-122"/>
                <a:cs typeface="Calibri" pitchFamily="34" charset="-120"/>
              </a:rPr>
              <a:t>Büro, Sozial &amp; Tagung ca. 897 m²</a:t>
            </a:r>
            <a:endParaRPr lang="en-US" sz="1350" dirty="0"/>
          </a:p>
        </p:txBody>
      </p:sp>
      <p:sp>
        <p:nvSpPr>
          <p:cNvPr id="35" name="Text 25"/>
          <p:cNvSpPr/>
          <p:nvPr/>
        </p:nvSpPr>
        <p:spPr>
          <a:xfrm>
            <a:off x="4648672" y="4910328"/>
            <a:ext cx="2362672" cy="457200"/>
          </a:xfrm>
          <a:prstGeom prst="rect">
            <a:avLst/>
          </a:prstGeom>
          <a:noFill/>
          <a:ln/>
        </p:spPr>
        <p:txBody>
          <a:bodyPr wrap="square" lIns="0" tIns="0" rIns="0" bIns="0" rtlCol="0" anchor="t"/>
          <a:lstStyle/>
          <a:p>
            <a:pPr marL="0" indent="0">
              <a:buNone/>
            </a:pPr>
            <a:r>
              <a:rPr lang="en-US" sz="950" dirty="0">
                <a:solidFill>
                  <a:srgbClr val="7C8E92"/>
                </a:solidFill>
                <a:latin typeface="Calibri" pitchFamily="34" charset="0"/>
                <a:ea typeface="Calibri" pitchFamily="34" charset="-122"/>
                <a:cs typeface="Calibri" pitchFamily="34" charset="-120"/>
              </a:rPr>
              <a:t>Besprechung, Musterraum, Aufenthalt, Umkleiden, Sanitär</a:t>
            </a:r>
            <a:endParaRPr lang="en-US" sz="1150" dirty="0"/>
          </a:p>
        </p:txBody>
      </p:sp>
      <p:sp>
        <p:nvSpPr>
          <p:cNvPr id="5041" name="Text 25"/>
          <p:cNvSpPr/>
          <p:nvPr/>
        </p:nvSpPr>
        <p:spPr>
          <a:xfrm>
            <a:off x="540000" y="5760000"/>
            <a:ext cx="6480000" cy="2304000"/>
          </a:xfrm>
          <a:prstGeom prst="rect">
            <a:avLst/>
          </a:prstGeom>
          <a:noFill/>
          <a:ln/>
        </p:spPr>
        <p:txBody>
          <a:bodyPr wrap="square" lIns="0" tIns="0" rIns="0" bIns="0" rtlCol="0" anchor="t"/>
          <a:lstStyle/>
          <a:p>
            <a:pPr marL="0" indent="0" algn="l">
              <a:lnSpc>
                <a:spcPct val="110000"/>
              </a:lnSpc>
              <a:buNone/>
            </a:pPr>
            <a:r>
              <a:rPr lang="en-US" sz="1050" b="1" dirty="0">
                <a:solidFill>
                  <a:srgbClr val="7C8E92"/>
                </a:solidFill>
                <a:latin typeface="Calibri" pitchFamily="34" charset="0"/>
                <a:ea typeface="Calibri" pitchFamily="34" charset="-122"/>
                <a:cs typeface="Calibri" pitchFamily="34" charset="-120"/>
              </a:rPr>
              <a:t>Konstruktion und Bodenaufbau (laut Schnittplan 07.12.2018)</a:t>
            </a:r>
            <a:endParaRPr lang="de-DE" sz="950" dirty="0"/>
          </a:p>
          <a:p>
            <a:pPr marL="0" indent="0" algn="l">
              <a:lnSpc>
                <a:spcPct val="110000"/>
              </a:lnSpc>
              <a:buNone/>
            </a:pPr>
            <a:r>
              <a:rPr lang="en-US" sz="900" dirty="0">
                <a:solidFill>
                  <a:srgbClr val="7C8E92"/>
                </a:solidFill>
                <a:latin typeface="Calibri" pitchFamily="34" charset="0"/>
                <a:ea typeface="Calibri" pitchFamily="34" charset="-122"/>
                <a:cs typeface="Calibri" pitchFamily="34" charset="-120"/>
              </a:rPr>
              <a:t>Tragwerk: Stahlbeton-Fertigteilbinder auf Betonstützen im 5,00-m-Achsraster.</a:t>
            </a:r>
            <a:endParaRPr lang="de-DE" sz="950" dirty="0"/>
          </a:p>
          <a:p>
            <a:pPr marL="0" indent="0" algn="l">
              <a:lnSpc>
                <a:spcPct val="110000"/>
              </a:lnSpc>
              <a:buNone/>
            </a:pPr>
            <a:r>
              <a:rPr lang="en-US" sz="900" dirty="0">
                <a:solidFill>
                  <a:srgbClr val="7C8E92"/>
                </a:solidFill>
                <a:latin typeface="Calibri" pitchFamily="34" charset="0"/>
                <a:ea typeface="Calibri" pitchFamily="34" charset="-122"/>
                <a:cs typeface="Calibri" pitchFamily="34" charset="-120"/>
              </a:rPr>
              <a:t>Sohle Halle 2: 2 cm Industrieestrich · 20 cm STB-Sohle · PE-Folie · 20 cm Kiesrollierung. Sohle Bürotrakt Halle 1: 12 cm Bodenaufbau · 15 cm STB-Sohle · PE-Folie · 20 cm Kiesrollierung.</a:t>
            </a:r>
            <a:endParaRPr lang="de-DE" sz="950" dirty="0"/>
          </a:p>
          <a:p>
            <a:pPr marL="0" indent="0" algn="l">
              <a:lnSpc>
                <a:spcPct val="110000"/>
              </a:lnSpc>
              <a:buNone/>
            </a:pPr>
            <a:r>
              <a:rPr lang="en-US" sz="900" dirty="0">
                <a:solidFill>
                  <a:srgbClr val="7C8E92"/>
                </a:solidFill>
                <a:latin typeface="Calibri" pitchFamily="34" charset="0"/>
                <a:ea typeface="Calibri" pitchFamily="34" charset="-122"/>
                <a:cs typeface="Calibri" pitchFamily="34" charset="-120"/>
              </a:rPr>
              <a:t>Geschossdecken Halle 2: 18 cm Ortbetondecke mit 2 cm Industrieestrich; im Halle-1-Teil TT-Plattendecke.</a:t>
            </a:r>
            <a:endParaRPr lang="de-DE" sz="950" dirty="0"/>
          </a:p>
          <a:p>
            <a:pPr marL="0" indent="0" algn="l">
              <a:lnSpc>
                <a:spcPct val="110000"/>
              </a:lnSpc>
              <a:buNone/>
            </a:pPr>
            <a:r>
              <a:rPr lang="en-US" sz="900" dirty="0">
                <a:solidFill>
                  <a:srgbClr val="7C8E92"/>
                </a:solidFill>
                <a:latin typeface="Calibri" pitchFamily="34" charset="0"/>
                <a:ea typeface="Calibri" pitchFamily="34" charset="-122"/>
                <a:cs typeface="Calibri" pitchFamily="34" charset="-120"/>
              </a:rPr>
              <a:t>.</a:t>
            </a:r>
            <a:endParaRPr lang="de-DE" sz="950" dirty="0"/>
          </a:p>
        </p:txBody>
      </p:sp>
      <p:sp>
        <p:nvSpPr>
          <p:cNvPr id="9025" name="FOOTER_CONTACT_LINKED">
            <a:extLst>
              <a:ext uri="{FF2B5EF4-FFF2-40B4-BE49-F238E27FC236}">
                <a16:creationId xmlns:a16="http://schemas.microsoft.com/office/drawing/2014/main" id="{EC36C97C-50DC-6B80-A6D4-4A635792DE2F}"/>
              </a:ext>
            </a:extLst>
          </p:cNvPr>
          <p:cNvSpPr/>
          <p:nvPr userDrawn="1"/>
        </p:nvSpPr>
        <p:spPr>
          <a:xfrm>
            <a:off x="2829477" y="9889757"/>
            <a:ext cx="2052077" cy="568039"/>
          </a:xfrm>
          <a:prstGeom prst="rect">
            <a:avLst/>
          </a:prstGeom>
          <a:noFill/>
          <a:ln/>
        </p:spPr>
        <p:txBody>
          <a:bodyPr wrap="square" lIns="0" tIns="0" rIns="0" bIns="0" rtlCol="0" anchor="t"/>
          <a:lstStyle/>
          <a:p>
            <a:pPr marL="0" indent="0" algn="l">
              <a:lnSpc>
                <a:spcPct val="150000"/>
              </a:lnSpc>
              <a:buNone/>
            </a:pPr>
            <a:r>
              <a:rPr lang="en-US" sz="900" kern="0" spc="150" dirty="0">
                <a:solidFill>
                  <a:schemeClr val="bg1"/>
                </a:solidFill>
                <a:latin typeface="Calibri" panose="020F0502020204030204" pitchFamily="34" charset="0"/>
                <a:ea typeface="Calibri" panose="020F0502020204030204" pitchFamily="34" charset="0"/>
                <a:cs typeface="Calibri" panose="020F0502020204030204" pitchFamily="34" charset="0"/>
              </a:rPr>
              <a:t>Tel.: 08552 7239780</a:t>
            </a:r>
          </a:p>
          <a:p>
            <a:pPr marL="0" indent="0" algn="l">
              <a:lnSpc>
                <a:spcPct val="150000"/>
              </a:lnSpc>
              <a:buNone/>
            </a:pPr>
            <a:r>
              <a:rPr lang="en-US" sz="900" kern="0" spc="150" dirty="0">
                <a:solidFill>
                  <a:schemeClr val="bg1"/>
                </a:solidFill>
                <a:latin typeface="Calibri" panose="020F0502020204030204" pitchFamily="34" charset="0"/>
                <a:ea typeface="Calibri" panose="020F0502020204030204" pitchFamily="34" charset="0"/>
                <a:cs typeface="Calibri" panose="020F0502020204030204" pitchFamily="34" charset="0"/>
                <a:hlinkClick r:id="rId4"/>
              </a:rPr>
              <a:t>kontakt@niedermaier-invest.de</a:t>
            </a:r>
            <a:br>
              <a:rPr lang="en-US" sz="900" kern="0" spc="150" dirty="0">
                <a:solidFill>
                  <a:schemeClr val="bg1"/>
                </a:solidFill>
                <a:latin typeface="Calibri" panose="020F0502020204030204" pitchFamily="34" charset="0"/>
                <a:ea typeface="Calibri" panose="020F0502020204030204" pitchFamily="34" charset="0"/>
                <a:cs typeface="Calibri" panose="020F0502020204030204" pitchFamily="34" charset="0"/>
              </a:rPr>
            </a:br>
            <a:r>
              <a:rPr lang="en-US" sz="900" kern="0" spc="150" dirty="0">
                <a:solidFill>
                  <a:schemeClr val="bg1"/>
                </a:solidFill>
                <a:latin typeface="Calibri" panose="020F0502020204030204" pitchFamily="34" charset="0"/>
                <a:ea typeface="Calibri" panose="020F0502020204030204" pitchFamily="34" charset="0"/>
                <a:cs typeface="Calibri" panose="020F0502020204030204" pitchFamily="34" charset="0"/>
                <a:hlinkClick r:id="rId5"/>
              </a:rPr>
              <a:t>www.niedermaier-invest.de</a:t>
            </a:r>
            <a:endParaRPr lang="en-US" sz="9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a:spLocks noGrp="1"/>
          </p:cNvSpPr>
          <p:nvPr>
            <p:ph type="body" idx="100" hasCustomPrompt="1"/>
          </p:nvPr>
        </p:nvSpPr>
        <p:spPr>
          <a:xfrm>
            <a:off x="548640" y="566928"/>
            <a:ext cx="6462705" cy="274320"/>
          </a:xfrm>
          <a:prstGeom prst="rect">
            <a:avLst/>
          </a:prstGeom>
          <a:noFill/>
          <a:ln/>
        </p:spPr>
        <p:txBody>
          <a:bodyPr wrap="square" lIns="0" tIns="0" rIns="0" bIns="0" rtlCol="0" anchor="ctr"/>
          <a:lstStyle/>
          <a:p>
            <a:pPr marL="0" indent="0" algn="l">
              <a:buNone/>
            </a:pPr>
            <a:r>
              <a:rPr lang="en-US" sz="1100" b="1" kern="0" spc="250" dirty="0">
                <a:solidFill>
                  <a:srgbClr val="85C3C2"/>
                </a:solidFill>
                <a:latin typeface="Calibri" pitchFamily="34" charset="0"/>
                <a:ea typeface="Calibri" pitchFamily="34" charset="-122"/>
                <a:cs typeface="Calibri" pitchFamily="34" charset="-120"/>
              </a:rPr>
              <a:t>GRUNDRISSE &amp; PLÄNE</a:t>
            </a:r>
            <a:endParaRPr lang="en-US" sz="1100" dirty="0"/>
          </a:p>
        </p:txBody>
      </p:sp>
      <p:sp>
        <p:nvSpPr>
          <p:cNvPr id="3" name="Text 0"/>
          <p:cNvSpPr>
            <a:spLocks noGrp="1"/>
          </p:cNvSpPr>
          <p:nvPr>
            <p:ph type="title" idx="101" hasCustomPrompt="1"/>
          </p:nvPr>
        </p:nvSpPr>
        <p:spPr>
          <a:xfrm>
            <a:off x="548640" y="822960"/>
            <a:ext cx="6462705" cy="777240"/>
          </a:xfrm>
          <a:prstGeom prst="rect">
            <a:avLst/>
          </a:prstGeom>
          <a:noFill/>
          <a:ln/>
        </p:spPr>
        <p:txBody>
          <a:bodyPr wrap="square" lIns="0" tIns="0" rIns="0" bIns="0" rtlCol="0" anchor="t"/>
          <a:lstStyle/>
          <a:p>
            <a:pPr marL="0" indent="0" algn="l">
              <a:buNone/>
            </a:pPr>
            <a:r>
              <a:rPr lang="en-US" sz="2700" b="1" dirty="0">
                <a:solidFill>
                  <a:srgbClr val="052A33"/>
                </a:solidFill>
                <a:latin typeface="Roboto" pitchFamily="34" charset="0"/>
                <a:ea typeface="Roboto" pitchFamily="34" charset="-122"/>
                <a:cs typeface="Roboto" pitchFamily="34" charset="-120"/>
              </a:rPr>
              <a:t>Grundrisse</a:t>
            </a:r>
            <a:endParaRPr lang="en-US" sz="2700" dirty="0"/>
          </a:p>
        </p:txBody>
      </p:sp>
      <p:sp>
        <p:nvSpPr>
          <p:cNvPr id="8" name="Text 6"/>
          <p:cNvSpPr/>
          <p:nvPr/>
        </p:nvSpPr>
        <p:spPr>
          <a:xfrm>
            <a:off x="1692000" y="4925760"/>
            <a:ext cx="4176000" cy="288000"/>
          </a:xfrm>
          <a:prstGeom prst="rect">
            <a:avLst/>
          </a:prstGeom>
          <a:noFill/>
          <a:ln/>
        </p:spPr>
        <p:txBody>
          <a:bodyPr wrap="square" lIns="0" tIns="0" rIns="0" bIns="0" rtlCol="0" anchor="ctr"/>
          <a:lstStyle/>
          <a:p>
            <a:pPr algn="ctr"/>
            <a:r>
              <a:rPr lang="en-US" sz="900" b="1" dirty="0">
                <a:solidFill>
                  <a:srgbClr val="052A33"/>
                </a:solidFill>
                <a:latin typeface="Calibri" pitchFamily="34" charset="0"/>
                <a:ea typeface="Calibri" pitchFamily="34" charset="-122"/>
                <a:cs typeface="Calibri" pitchFamily="34" charset="-120"/>
              </a:rPr>
              <a:t>Untergeschoss  ·  2.099 m² Halle 2, 3.300 m² Halle 1 ·  lichte Höhe 3,00 m  </a:t>
            </a:r>
            <a:br>
              <a:rPr lang="en-US" sz="900" b="1" dirty="0">
                <a:solidFill>
                  <a:srgbClr val="052A33"/>
                </a:solidFill>
                <a:latin typeface="Calibri" pitchFamily="34" charset="0"/>
                <a:ea typeface="Calibri" pitchFamily="34" charset="-122"/>
                <a:cs typeface="Calibri" pitchFamily="34" charset="-120"/>
              </a:rPr>
            </a:br>
            <a:r>
              <a:rPr lang="en-US" sz="900" b="1" dirty="0">
                <a:solidFill>
                  <a:srgbClr val="052A33"/>
                </a:solidFill>
                <a:latin typeface="Calibri" pitchFamily="34" charset="0"/>
                <a:ea typeface="Calibri" pitchFamily="34" charset="-122"/>
                <a:cs typeface="Calibri" pitchFamily="34" charset="-120"/>
              </a:rPr>
              <a:t>·  </a:t>
            </a:r>
            <a:r>
              <a:rPr lang="en-US" sz="900" b="1" dirty="0" err="1">
                <a:solidFill>
                  <a:srgbClr val="052A33"/>
                </a:solidFill>
                <a:latin typeface="Calibri" pitchFamily="34" charset="0"/>
                <a:ea typeface="Calibri" pitchFamily="34" charset="-122"/>
                <a:cs typeface="Calibri" pitchFamily="34" charset="-120"/>
              </a:rPr>
              <a:t>ebenerdige</a:t>
            </a:r>
            <a:r>
              <a:rPr lang="en-US" sz="900" b="1" dirty="0">
                <a:solidFill>
                  <a:srgbClr val="052A33"/>
                </a:solidFill>
                <a:latin typeface="Calibri" pitchFamily="34" charset="0"/>
                <a:ea typeface="Calibri" pitchFamily="34" charset="-122"/>
                <a:cs typeface="Calibri" pitchFamily="34" charset="-120"/>
              </a:rPr>
              <a:t> </a:t>
            </a:r>
            <a:r>
              <a:rPr lang="en-US" sz="900" b="1" dirty="0" err="1">
                <a:solidFill>
                  <a:srgbClr val="052A33"/>
                </a:solidFill>
                <a:latin typeface="Calibri" pitchFamily="34" charset="0"/>
                <a:ea typeface="Calibri" pitchFamily="34" charset="-122"/>
                <a:cs typeface="Calibri" pitchFamily="34" charset="-120"/>
              </a:rPr>
              <a:t>Warenannahme</a:t>
            </a:r>
            <a:r>
              <a:rPr lang="en-US" sz="900" b="1" dirty="0">
                <a:solidFill>
                  <a:srgbClr val="052A33"/>
                </a:solidFill>
                <a:latin typeface="Calibri" pitchFamily="34" charset="0"/>
                <a:ea typeface="Calibri" pitchFamily="34" charset="-122"/>
                <a:cs typeface="Calibri" pitchFamily="34" charset="-120"/>
              </a:rPr>
              <a:t> Halle 2 · 1 </a:t>
            </a:r>
            <a:r>
              <a:rPr lang="en-US" sz="900" b="1" dirty="0" err="1">
                <a:solidFill>
                  <a:srgbClr val="052A33"/>
                </a:solidFill>
                <a:latin typeface="Calibri" pitchFamily="34" charset="0"/>
                <a:ea typeface="Calibri" pitchFamily="34" charset="-122"/>
                <a:cs typeface="Calibri" pitchFamily="34" charset="-120"/>
              </a:rPr>
              <a:t>Verladetor</a:t>
            </a:r>
            <a:r>
              <a:rPr lang="en-US" sz="900" b="1" dirty="0">
                <a:solidFill>
                  <a:srgbClr val="052A33"/>
                </a:solidFill>
                <a:latin typeface="Calibri" pitchFamily="34" charset="0"/>
                <a:ea typeface="Calibri" pitchFamily="34" charset="-122"/>
                <a:cs typeface="Calibri" pitchFamily="34" charset="-120"/>
              </a:rPr>
              <a:t> Halle 1</a:t>
            </a:r>
          </a:p>
        </p:txBody>
      </p:sp>
      <p:sp>
        <p:nvSpPr>
          <p:cNvPr id="9" name="Text 7"/>
          <p:cNvSpPr/>
          <p:nvPr/>
        </p:nvSpPr>
        <p:spPr>
          <a:xfrm>
            <a:off x="1692000" y="8639920"/>
            <a:ext cx="4176000" cy="288000"/>
          </a:xfrm>
          <a:prstGeom prst="rect">
            <a:avLst/>
          </a:prstGeom>
          <a:noFill/>
          <a:ln/>
        </p:spPr>
        <p:txBody>
          <a:bodyPr wrap="square" lIns="0" tIns="0" rIns="0" bIns="0" rtlCol="0" anchor="ctr"/>
          <a:lstStyle/>
          <a:p>
            <a:pPr algn="ctr"/>
            <a:r>
              <a:rPr lang="en-US" sz="900" b="1" dirty="0">
                <a:solidFill>
                  <a:srgbClr val="052A33"/>
                </a:solidFill>
                <a:latin typeface="Calibri" pitchFamily="34" charset="0"/>
                <a:ea typeface="Calibri" pitchFamily="34" charset="-122"/>
                <a:cs typeface="Calibri" pitchFamily="34" charset="-120"/>
              </a:rPr>
              <a:t>Erdgeschoss  ·  2.044 m², 879 m² Halle 1 ·  lichte Höhe 3,00 m  </a:t>
            </a:r>
            <a:br>
              <a:rPr lang="en-US" sz="900" b="1" dirty="0">
                <a:solidFill>
                  <a:srgbClr val="052A33"/>
                </a:solidFill>
                <a:latin typeface="Calibri" pitchFamily="34" charset="0"/>
                <a:ea typeface="Calibri" pitchFamily="34" charset="-122"/>
                <a:cs typeface="Calibri" pitchFamily="34" charset="-120"/>
              </a:rPr>
            </a:br>
            <a:r>
              <a:rPr lang="en-US" sz="900" b="1" dirty="0">
                <a:solidFill>
                  <a:srgbClr val="052A33"/>
                </a:solidFill>
                <a:latin typeface="Calibri" pitchFamily="34" charset="0"/>
                <a:ea typeface="Calibri" pitchFamily="34" charset="-122"/>
                <a:cs typeface="Calibri" pitchFamily="34" charset="-120"/>
              </a:rPr>
              <a:t>·  4 Verladetore Westfassade</a:t>
            </a:r>
            <a:endParaRPr lang="en-US" sz="1200" dirty="0"/>
          </a:p>
        </p:txBody>
      </p:sp>
      <p:sp>
        <p:nvSpPr>
          <p:cNvPr id="10" name="Foliennummernplatzhalter 9">
            <a:extLst>
              <a:ext uri="{FF2B5EF4-FFF2-40B4-BE49-F238E27FC236}">
                <a16:creationId xmlns:a16="http://schemas.microsoft.com/office/drawing/2014/main" id="{841F4931-0632-80D1-F1A7-2B01AFCC77E2}"/>
              </a:ext>
            </a:extLst>
          </p:cNvPr>
          <p:cNvSpPr>
            <a:spLocks noGrp="1"/>
          </p:cNvSpPr>
          <p:nvPr>
            <p:ph type="sldNum" sz="quarter" idx="4294967295"/>
          </p:nvPr>
        </p:nvSpPr>
        <p:spPr/>
        <p:txBody>
          <a:bodyPr/>
          <a:lstStyle/>
          <a:p>
            <a:pPr algn="r"/>
            <a:fld id="{F7021451-1387-4CA6-816F-3879F97B5CBC}" type="slidenum">
              <a:rPr lang="en-US" b="1" smtClean="0">
                <a:solidFill>
                  <a:schemeClr val="bg1"/>
                </a:solidFill>
              </a:rPr>
              <a:t>9</a:t>
            </a:fld>
            <a:endParaRPr lang="en-US" dirty="0">
              <a:solidFill>
                <a:schemeClr val="bg1"/>
              </a:solidFill>
            </a:endParaRPr>
          </a:p>
        </p:txBody>
      </p:sp>
      <p:pic>
        <p:nvPicPr>
          <p:cNvPr id="11" name="Picture 10" descr="plan_ug.png"/>
          <p:cNvPicPr>
            <a:picLocks noChangeAspect="1"/>
          </p:cNvPicPr>
          <p:nvPr/>
        </p:nvPicPr>
        <p:blipFill>
          <a:blip r:embed="rId3"/>
          <a:stretch>
            <a:fillRect/>
          </a:stretch>
        </p:blipFill>
        <p:spPr>
          <a:xfrm>
            <a:off x="1692000" y="1674000"/>
            <a:ext cx="4176000" cy="3208560"/>
          </a:xfrm>
          <a:prstGeom prst="rect">
            <a:avLst/>
          </a:prstGeom>
        </p:spPr>
      </p:pic>
      <p:pic>
        <p:nvPicPr>
          <p:cNvPr id="12" name="Picture 11" descr="plan_eg.png"/>
          <p:cNvPicPr>
            <a:picLocks noChangeAspect="1"/>
          </p:cNvPicPr>
          <p:nvPr/>
        </p:nvPicPr>
        <p:blipFill>
          <a:blip r:embed="rId4"/>
          <a:stretch>
            <a:fillRect/>
          </a:stretch>
        </p:blipFill>
        <p:spPr>
          <a:xfrm>
            <a:off x="1692000" y="5260560"/>
            <a:ext cx="4176000" cy="3336160"/>
          </a:xfrm>
          <a:prstGeom prst="rect">
            <a:avLst/>
          </a:prstGeom>
        </p:spPr>
      </p:pic>
      <p:sp>
        <p:nvSpPr>
          <p:cNvPr id="9026" name="FOOTER_CONTACT_LINKED">
            <a:extLst>
              <a:ext uri="{FF2B5EF4-FFF2-40B4-BE49-F238E27FC236}">
                <a16:creationId xmlns:a16="http://schemas.microsoft.com/office/drawing/2014/main" id="{EC36C97C-50DC-6B80-A6D4-4A635792DE2F}"/>
              </a:ext>
            </a:extLst>
          </p:cNvPr>
          <p:cNvSpPr/>
          <p:nvPr userDrawn="1"/>
        </p:nvSpPr>
        <p:spPr>
          <a:xfrm>
            <a:off x="2829477" y="9889757"/>
            <a:ext cx="2052077" cy="568039"/>
          </a:xfrm>
          <a:prstGeom prst="rect">
            <a:avLst/>
          </a:prstGeom>
          <a:noFill/>
          <a:ln/>
        </p:spPr>
        <p:txBody>
          <a:bodyPr wrap="square" lIns="0" tIns="0" rIns="0" bIns="0" rtlCol="0" anchor="t"/>
          <a:lstStyle/>
          <a:p>
            <a:pPr marL="0" indent="0" algn="l">
              <a:lnSpc>
                <a:spcPct val="150000"/>
              </a:lnSpc>
              <a:buNone/>
            </a:pPr>
            <a:r>
              <a:rPr lang="en-US" sz="900" kern="0" spc="150" dirty="0">
                <a:solidFill>
                  <a:schemeClr val="bg1"/>
                </a:solidFill>
                <a:latin typeface="Calibri" panose="020F0502020204030204" pitchFamily="34" charset="0"/>
                <a:ea typeface="Calibri" panose="020F0502020204030204" pitchFamily="34" charset="0"/>
                <a:cs typeface="Calibri" panose="020F0502020204030204" pitchFamily="34" charset="0"/>
              </a:rPr>
              <a:t>Tel.: 08552 7239780</a:t>
            </a:r>
          </a:p>
          <a:p>
            <a:pPr marL="0" indent="0" algn="l">
              <a:lnSpc>
                <a:spcPct val="150000"/>
              </a:lnSpc>
              <a:buNone/>
            </a:pPr>
            <a:r>
              <a:rPr lang="en-US" sz="900" kern="0" spc="150" dirty="0">
                <a:solidFill>
                  <a:schemeClr val="bg1"/>
                </a:solidFill>
                <a:latin typeface="Calibri" panose="020F0502020204030204" pitchFamily="34" charset="0"/>
                <a:ea typeface="Calibri" panose="020F0502020204030204" pitchFamily="34" charset="0"/>
                <a:cs typeface="Calibri" panose="020F0502020204030204" pitchFamily="34" charset="0"/>
                <a:hlinkClick r:id="rId5"/>
              </a:rPr>
              <a:t>kontakt@niedermaier-invest.de</a:t>
            </a:r>
            <a:br>
              <a:rPr lang="en-US" sz="900" kern="0" spc="150" dirty="0">
                <a:solidFill>
                  <a:schemeClr val="bg1"/>
                </a:solidFill>
                <a:latin typeface="Calibri" panose="020F0502020204030204" pitchFamily="34" charset="0"/>
                <a:ea typeface="Calibri" panose="020F0502020204030204" pitchFamily="34" charset="0"/>
                <a:cs typeface="Calibri" panose="020F0502020204030204" pitchFamily="34" charset="0"/>
              </a:rPr>
            </a:br>
            <a:r>
              <a:rPr lang="en-US" sz="900" kern="0" spc="150" dirty="0">
                <a:solidFill>
                  <a:schemeClr val="bg1"/>
                </a:solidFill>
                <a:latin typeface="Calibri" panose="020F0502020204030204" pitchFamily="34" charset="0"/>
                <a:ea typeface="Calibri" panose="020F0502020204030204" pitchFamily="34" charset="0"/>
                <a:cs typeface="Calibri" panose="020F0502020204030204" pitchFamily="34" charset="0"/>
                <a:hlinkClick r:id="rId6"/>
              </a:rPr>
              <a:t>www.niedermaier-invest.de</a:t>
            </a:r>
            <a:endParaRPr lang="en-US" sz="9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a:spLocks noGrp="1"/>
          </p:cNvSpPr>
          <p:nvPr>
            <p:ph type="body" idx="100" hasCustomPrompt="1"/>
          </p:nvPr>
        </p:nvSpPr>
        <p:spPr>
          <a:xfrm>
            <a:off x="548640" y="566928"/>
            <a:ext cx="6462705" cy="274320"/>
          </a:xfrm>
          <a:prstGeom prst="rect">
            <a:avLst/>
          </a:prstGeom>
          <a:noFill/>
          <a:ln/>
        </p:spPr>
        <p:txBody>
          <a:bodyPr wrap="square" lIns="0" tIns="0" rIns="0" bIns="0" rtlCol="0" anchor="ctr"/>
          <a:lstStyle/>
          <a:p>
            <a:pPr marL="0" indent="0" algn="l">
              <a:buNone/>
            </a:pPr>
            <a:r>
              <a:rPr lang="en-US" sz="1100" b="1" kern="0" spc="250" dirty="0">
                <a:solidFill>
                  <a:srgbClr val="85C3C2"/>
                </a:solidFill>
                <a:latin typeface="Calibri" pitchFamily="34" charset="0"/>
                <a:ea typeface="Calibri" pitchFamily="34" charset="-122"/>
                <a:cs typeface="Calibri" pitchFamily="34" charset="-120"/>
              </a:rPr>
              <a:t>GRUNDRISSE &amp; PLÄNE</a:t>
            </a:r>
            <a:endParaRPr lang="en-US" sz="1100" dirty="0"/>
          </a:p>
        </p:txBody>
      </p:sp>
      <p:sp>
        <p:nvSpPr>
          <p:cNvPr id="3" name="Text 0"/>
          <p:cNvSpPr>
            <a:spLocks noGrp="1"/>
          </p:cNvSpPr>
          <p:nvPr>
            <p:ph type="title" idx="101" hasCustomPrompt="1"/>
          </p:nvPr>
        </p:nvSpPr>
        <p:spPr>
          <a:xfrm>
            <a:off x="548640" y="822960"/>
            <a:ext cx="6462705" cy="777240"/>
          </a:xfrm>
          <a:prstGeom prst="rect">
            <a:avLst/>
          </a:prstGeom>
          <a:noFill/>
          <a:ln/>
        </p:spPr>
        <p:txBody>
          <a:bodyPr wrap="square" lIns="0" tIns="0" rIns="0" bIns="0" rtlCol="0" anchor="t"/>
          <a:lstStyle/>
          <a:p>
            <a:pPr marL="0" indent="0" algn="l">
              <a:buNone/>
            </a:pPr>
            <a:r>
              <a:rPr lang="en-US" sz="2700" b="1" dirty="0">
                <a:solidFill>
                  <a:srgbClr val="052A33"/>
                </a:solidFill>
                <a:latin typeface="Roboto" pitchFamily="34" charset="0"/>
                <a:ea typeface="Roboto" pitchFamily="34" charset="-122"/>
                <a:cs typeface="Roboto" pitchFamily="34" charset="-120"/>
              </a:rPr>
              <a:t>Grundrisse</a:t>
            </a:r>
            <a:endParaRPr lang="en-US" sz="2700" dirty="0"/>
          </a:p>
        </p:txBody>
      </p:sp>
      <p:sp>
        <p:nvSpPr>
          <p:cNvPr id="8" name="Text 6"/>
          <p:cNvSpPr/>
          <p:nvPr/>
        </p:nvSpPr>
        <p:spPr>
          <a:xfrm>
            <a:off x="549000" y="4603560"/>
            <a:ext cx="6462000" cy="288000"/>
          </a:xfrm>
          <a:prstGeom prst="rect">
            <a:avLst/>
          </a:prstGeom>
          <a:noFill/>
          <a:ln/>
        </p:spPr>
        <p:txBody>
          <a:bodyPr wrap="square" lIns="0" tIns="0" rIns="0" bIns="0" rtlCol="0" anchor="ctr"/>
          <a:lstStyle/>
          <a:p>
            <a:pPr marL="0" indent="0" algn="ctr">
              <a:buNone/>
            </a:pPr>
            <a:r>
              <a:rPr lang="en-US" sz="900" b="1" dirty="0">
                <a:solidFill>
                  <a:srgbClr val="052A33"/>
                </a:solidFill>
                <a:latin typeface="Calibri" pitchFamily="34" charset="0"/>
                <a:ea typeface="Calibri" pitchFamily="34" charset="-122"/>
                <a:cs typeface="Calibri" pitchFamily="34" charset="-120"/>
              </a:rPr>
              <a:t>1. Obergeschoss  ·  2.122 m²  ·  lichte Höhe 2,50 m  ·  Regallager</a:t>
            </a:r>
            <a:endParaRPr lang="en-US" sz="1200" dirty="0"/>
          </a:p>
        </p:txBody>
      </p:sp>
      <p:sp>
        <p:nvSpPr>
          <p:cNvPr id="9" name="Text 7"/>
          <p:cNvSpPr/>
          <p:nvPr/>
        </p:nvSpPr>
        <p:spPr>
          <a:xfrm>
            <a:off x="549000" y="7864330"/>
            <a:ext cx="6462000" cy="288000"/>
          </a:xfrm>
          <a:prstGeom prst="rect">
            <a:avLst/>
          </a:prstGeom>
          <a:noFill/>
          <a:ln/>
        </p:spPr>
        <p:txBody>
          <a:bodyPr wrap="square" lIns="0" tIns="0" rIns="0" bIns="0" rtlCol="0" anchor="ctr"/>
          <a:lstStyle/>
          <a:p>
            <a:pPr marL="0" indent="0" algn="ctr">
              <a:buNone/>
            </a:pPr>
            <a:r>
              <a:rPr lang="en-US" sz="900" b="1" dirty="0">
                <a:solidFill>
                  <a:srgbClr val="052A33"/>
                </a:solidFill>
                <a:latin typeface="Calibri" pitchFamily="34" charset="0"/>
                <a:ea typeface="Calibri" pitchFamily="34" charset="-122"/>
                <a:cs typeface="Calibri" pitchFamily="34" charset="-120"/>
              </a:rPr>
              <a:t>2. Obergeschoss  ·  2.108 m²  ·  lichte Höhe 2,08 m  ·  eingestellte Zwischendecke</a:t>
            </a:r>
            <a:endParaRPr lang="en-US" sz="1200" dirty="0"/>
          </a:p>
        </p:txBody>
      </p:sp>
      <p:sp>
        <p:nvSpPr>
          <p:cNvPr id="10" name="Foliennummernplatzhalter 9">
            <a:extLst>
              <a:ext uri="{FF2B5EF4-FFF2-40B4-BE49-F238E27FC236}">
                <a16:creationId xmlns:a16="http://schemas.microsoft.com/office/drawing/2014/main" id="{841F4931-0632-80D1-F1A7-2B01AFCC77E2}"/>
              </a:ext>
            </a:extLst>
          </p:cNvPr>
          <p:cNvSpPr>
            <a:spLocks noGrp="1"/>
          </p:cNvSpPr>
          <p:nvPr>
            <p:ph type="sldNum" sz="quarter" idx="4294967295"/>
          </p:nvPr>
        </p:nvSpPr>
        <p:spPr/>
        <p:txBody>
          <a:bodyPr/>
          <a:lstStyle/>
          <a:p>
            <a:pPr algn="r"/>
            <a:fld id="{F7021451-1387-4CA6-816F-3879F97B5CBC}" type="slidenum">
              <a:rPr lang="en-US" b="1" smtClean="0">
                <a:solidFill>
                  <a:schemeClr val="bg1"/>
                </a:solidFill>
              </a:rPr>
              <a:t>10</a:t>
            </a:fld>
            <a:endParaRPr lang="en-US" dirty="0">
              <a:solidFill>
                <a:schemeClr val="bg1"/>
              </a:solidFill>
            </a:endParaRPr>
          </a:p>
        </p:txBody>
      </p:sp>
      <p:pic>
        <p:nvPicPr>
          <p:cNvPr id="11" name="Picture 10" descr="plan_og1.png"/>
          <p:cNvPicPr>
            <a:picLocks noChangeAspect="1"/>
          </p:cNvPicPr>
          <p:nvPr/>
        </p:nvPicPr>
        <p:blipFill>
          <a:blip r:embed="rId2"/>
          <a:stretch>
            <a:fillRect/>
          </a:stretch>
        </p:blipFill>
        <p:spPr>
          <a:xfrm>
            <a:off x="549000" y="1674000"/>
            <a:ext cx="6462000" cy="2886360"/>
          </a:xfrm>
          <a:prstGeom prst="rect">
            <a:avLst/>
          </a:prstGeom>
        </p:spPr>
      </p:pic>
      <p:pic>
        <p:nvPicPr>
          <p:cNvPr id="12" name="Picture 11" descr="plan_og2.png"/>
          <p:cNvPicPr>
            <a:picLocks noChangeAspect="1"/>
          </p:cNvPicPr>
          <p:nvPr/>
        </p:nvPicPr>
        <p:blipFill>
          <a:blip r:embed="rId3"/>
          <a:stretch>
            <a:fillRect/>
          </a:stretch>
        </p:blipFill>
        <p:spPr>
          <a:xfrm>
            <a:off x="549000" y="4938360"/>
            <a:ext cx="6462000" cy="2882770"/>
          </a:xfrm>
          <a:prstGeom prst="rect">
            <a:avLst/>
          </a:prstGeom>
        </p:spPr>
      </p:pic>
      <p:sp>
        <p:nvSpPr>
          <p:cNvPr id="9027" name="FOOTER_CONTACT_LINKED">
            <a:extLst>
              <a:ext uri="{FF2B5EF4-FFF2-40B4-BE49-F238E27FC236}">
                <a16:creationId xmlns:a16="http://schemas.microsoft.com/office/drawing/2014/main" id="{EC36C97C-50DC-6B80-A6D4-4A635792DE2F}"/>
              </a:ext>
            </a:extLst>
          </p:cNvPr>
          <p:cNvSpPr/>
          <p:nvPr userDrawn="1"/>
        </p:nvSpPr>
        <p:spPr>
          <a:xfrm>
            <a:off x="2829477" y="9889757"/>
            <a:ext cx="2052077" cy="568039"/>
          </a:xfrm>
          <a:prstGeom prst="rect">
            <a:avLst/>
          </a:prstGeom>
          <a:noFill/>
          <a:ln/>
        </p:spPr>
        <p:txBody>
          <a:bodyPr wrap="square" lIns="0" tIns="0" rIns="0" bIns="0" rtlCol="0" anchor="t"/>
          <a:lstStyle/>
          <a:p>
            <a:pPr marL="0" indent="0" algn="l">
              <a:lnSpc>
                <a:spcPct val="150000"/>
              </a:lnSpc>
              <a:buNone/>
            </a:pPr>
            <a:r>
              <a:rPr lang="en-US" sz="900" kern="0" spc="150" dirty="0">
                <a:solidFill>
                  <a:schemeClr val="bg1"/>
                </a:solidFill>
                <a:latin typeface="Calibri" panose="020F0502020204030204" pitchFamily="34" charset="0"/>
                <a:ea typeface="Calibri" panose="020F0502020204030204" pitchFamily="34" charset="0"/>
                <a:cs typeface="Calibri" panose="020F0502020204030204" pitchFamily="34" charset="0"/>
              </a:rPr>
              <a:t>Tel.: 08552 7239780</a:t>
            </a:r>
          </a:p>
          <a:p>
            <a:pPr marL="0" indent="0" algn="l">
              <a:lnSpc>
                <a:spcPct val="150000"/>
              </a:lnSpc>
              <a:buNone/>
            </a:pPr>
            <a:r>
              <a:rPr lang="en-US" sz="900" kern="0" spc="150" dirty="0">
                <a:solidFill>
                  <a:schemeClr val="bg1"/>
                </a:solidFill>
                <a:latin typeface="Calibri" panose="020F0502020204030204" pitchFamily="34" charset="0"/>
                <a:ea typeface="Calibri" panose="020F0502020204030204" pitchFamily="34" charset="0"/>
                <a:cs typeface="Calibri" panose="020F0502020204030204" pitchFamily="34" charset="0"/>
                <a:hlinkClick r:id="rId4"/>
              </a:rPr>
              <a:t>kontakt@niedermaier-invest.de</a:t>
            </a:r>
            <a:br>
              <a:rPr lang="en-US" sz="900" kern="0" spc="150" dirty="0">
                <a:solidFill>
                  <a:schemeClr val="bg1"/>
                </a:solidFill>
                <a:latin typeface="Calibri" panose="020F0502020204030204" pitchFamily="34" charset="0"/>
                <a:ea typeface="Calibri" panose="020F0502020204030204" pitchFamily="34" charset="0"/>
                <a:cs typeface="Calibri" panose="020F0502020204030204" pitchFamily="34" charset="0"/>
              </a:rPr>
            </a:br>
            <a:r>
              <a:rPr lang="en-US" sz="900" kern="0" spc="150" dirty="0">
                <a:solidFill>
                  <a:schemeClr val="bg1"/>
                </a:solidFill>
                <a:latin typeface="Calibri" panose="020F0502020204030204" pitchFamily="34" charset="0"/>
                <a:ea typeface="Calibri" panose="020F0502020204030204" pitchFamily="34" charset="0"/>
                <a:cs typeface="Calibri" panose="020F0502020204030204" pitchFamily="34" charset="0"/>
                <a:hlinkClick r:id="rId5"/>
              </a:rPr>
              <a:t>www.niedermaier-invest.de</a:t>
            </a:r>
            <a:endParaRPr lang="en-US" sz="9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a:spLocks noGrp="1"/>
          </p:cNvSpPr>
          <p:nvPr>
            <p:ph type="body" idx="100" hasCustomPrompt="1"/>
          </p:nvPr>
        </p:nvSpPr>
        <p:spPr>
          <a:xfrm>
            <a:off x="548640" y="566928"/>
            <a:ext cx="6462705" cy="274320"/>
          </a:xfrm>
          <a:prstGeom prst="rect">
            <a:avLst/>
          </a:prstGeom>
          <a:noFill/>
          <a:ln/>
        </p:spPr>
        <p:txBody>
          <a:bodyPr wrap="square" lIns="0" tIns="0" rIns="0" bIns="0" rtlCol="0" anchor="ctr"/>
          <a:lstStyle/>
          <a:p>
            <a:pPr marL="0" indent="0" algn="l">
              <a:buNone/>
            </a:pPr>
            <a:r>
              <a:rPr lang="en-US" sz="1100" b="1" kern="0" spc="250" dirty="0">
                <a:solidFill>
                  <a:srgbClr val="85C3C2"/>
                </a:solidFill>
                <a:latin typeface="Calibri" pitchFamily="34" charset="0"/>
                <a:ea typeface="Calibri" pitchFamily="34" charset="-122"/>
                <a:cs typeface="Calibri" pitchFamily="34" charset="-120"/>
              </a:rPr>
              <a:t>SCHNITTE &amp; HÖHENKONZEPT</a:t>
            </a:r>
            <a:endParaRPr lang="en-US" sz="1100" dirty="0"/>
          </a:p>
        </p:txBody>
      </p:sp>
      <p:sp>
        <p:nvSpPr>
          <p:cNvPr id="3" name="Text 0"/>
          <p:cNvSpPr>
            <a:spLocks noGrp="1"/>
          </p:cNvSpPr>
          <p:nvPr>
            <p:ph type="title" idx="101" hasCustomPrompt="1"/>
          </p:nvPr>
        </p:nvSpPr>
        <p:spPr>
          <a:xfrm>
            <a:off x="548640" y="822960"/>
            <a:ext cx="6462705" cy="777240"/>
          </a:xfrm>
          <a:prstGeom prst="rect">
            <a:avLst/>
          </a:prstGeom>
          <a:noFill/>
          <a:ln/>
        </p:spPr>
        <p:txBody>
          <a:bodyPr wrap="square" lIns="0" tIns="0" rIns="0" bIns="0" rtlCol="0" anchor="t"/>
          <a:lstStyle/>
          <a:p>
            <a:pPr marL="0" indent="0" algn="l">
              <a:buNone/>
            </a:pPr>
            <a:r>
              <a:rPr lang="en-US" sz="2700" b="1" dirty="0">
                <a:solidFill>
                  <a:srgbClr val="052A33"/>
                </a:solidFill>
                <a:latin typeface="Roboto" pitchFamily="34" charset="0"/>
                <a:ea typeface="Roboto" pitchFamily="34" charset="-122"/>
                <a:cs typeface="Roboto" pitchFamily="34" charset="-120"/>
              </a:rPr>
              <a:t>Schnitte</a:t>
            </a:r>
            <a:endParaRPr lang="en-US" sz="2700" dirty="0"/>
          </a:p>
        </p:txBody>
      </p:sp>
      <p:sp>
        <p:nvSpPr>
          <p:cNvPr id="8" name="Text 6"/>
          <p:cNvSpPr/>
          <p:nvPr/>
        </p:nvSpPr>
        <p:spPr>
          <a:xfrm>
            <a:off x="547200" y="3677200"/>
            <a:ext cx="6462000" cy="288000"/>
          </a:xfrm>
          <a:prstGeom prst="rect">
            <a:avLst/>
          </a:prstGeom>
          <a:noFill/>
          <a:ln/>
        </p:spPr>
        <p:txBody>
          <a:bodyPr wrap="square" lIns="0" tIns="0" rIns="0" bIns="0" rtlCol="0" anchor="ctr"/>
          <a:lstStyle/>
          <a:p>
            <a:pPr marL="0" indent="0" algn="l">
              <a:buNone/>
            </a:pPr>
            <a:r>
              <a:rPr lang="en-US" sz="900" b="1" dirty="0">
                <a:solidFill>
                  <a:srgbClr val="052A33"/>
                </a:solidFill>
                <a:latin typeface="Calibri" pitchFamily="34" charset="0"/>
                <a:ea typeface="Calibri" pitchFamily="34" charset="-122"/>
                <a:cs typeface="Calibri" pitchFamily="34" charset="-120"/>
              </a:rPr>
              <a:t>Längsschnitt Halle 2  ·  vier Ebenen, UG bis 2. OG, Gründach, Verladerampe rechts</a:t>
            </a:r>
            <a:endParaRPr lang="en-US" sz="1200" dirty="0"/>
          </a:p>
        </p:txBody>
      </p:sp>
      <p:sp>
        <p:nvSpPr>
          <p:cNvPr id="5044" name="Text 6"/>
          <p:cNvSpPr/>
          <p:nvPr/>
        </p:nvSpPr>
        <p:spPr>
          <a:xfrm>
            <a:off x="547200" y="7638404"/>
            <a:ext cx="6462000" cy="288000"/>
          </a:xfrm>
          <a:prstGeom prst="rect">
            <a:avLst/>
          </a:prstGeom>
          <a:noFill/>
          <a:ln/>
        </p:spPr>
        <p:txBody>
          <a:bodyPr wrap="square" lIns="0" tIns="0" rIns="0" bIns="0" rtlCol="0" anchor="ctr"/>
          <a:lstStyle/>
          <a:p>
            <a:pPr marL="0" indent="0" algn="l">
              <a:buNone/>
            </a:pPr>
            <a:r>
              <a:rPr lang="en-US" sz="900" b="1" dirty="0">
                <a:solidFill>
                  <a:srgbClr val="052A33"/>
                </a:solidFill>
                <a:latin typeface="Calibri" pitchFamily="34" charset="0"/>
                <a:ea typeface="Calibri" pitchFamily="34" charset="-122"/>
                <a:cs typeface="Calibri" pitchFamily="34" charset="-120"/>
              </a:rPr>
              <a:t>Längsschnitt Halle 1  ·  ein- bis zweigeschossiger Bestands- und Bürotrakt</a:t>
            </a:r>
            <a:endParaRPr lang="en-US" sz="1200" dirty="0"/>
          </a:p>
        </p:txBody>
      </p:sp>
      <p:sp>
        <p:nvSpPr>
          <p:cNvPr id="9" name="Text 7"/>
          <p:cNvSpPr/>
          <p:nvPr/>
        </p:nvSpPr>
        <p:spPr>
          <a:xfrm>
            <a:off x="547200" y="5907780"/>
            <a:ext cx="6462000" cy="288000"/>
          </a:xfrm>
          <a:prstGeom prst="rect">
            <a:avLst/>
          </a:prstGeom>
          <a:noFill/>
          <a:ln/>
        </p:spPr>
        <p:txBody>
          <a:bodyPr wrap="square" lIns="0" tIns="0" rIns="0" bIns="0" rtlCol="0" anchor="ctr"/>
          <a:lstStyle/>
          <a:p>
            <a:pPr marL="0" indent="0" algn="l">
              <a:buNone/>
            </a:pPr>
            <a:r>
              <a:rPr lang="en-US" sz="900" b="1" dirty="0">
                <a:solidFill>
                  <a:srgbClr val="052A33"/>
                </a:solidFill>
                <a:latin typeface="Calibri" pitchFamily="34" charset="0"/>
                <a:ea typeface="Calibri" pitchFamily="34" charset="-122"/>
                <a:cs typeface="Calibri" pitchFamily="34" charset="-120"/>
              </a:rPr>
              <a:t>Querschnitte Halle 1 (links) und Halle 2 (rechts)  ·  Höhenkoten und Bauteilaufbauten</a:t>
            </a:r>
            <a:endParaRPr lang="en-US" sz="1200" dirty="0"/>
          </a:p>
        </p:txBody>
      </p:sp>
      <p:sp>
        <p:nvSpPr>
          <p:cNvPr id="10" name="Foliennummernplatzhalter 9">
            <a:extLst>
              <a:ext uri="{FF2B5EF4-FFF2-40B4-BE49-F238E27FC236}">
                <a16:creationId xmlns:a16="http://schemas.microsoft.com/office/drawing/2014/main" id="{841F4931-0632-80D1-F1A7-2B01AFCC77E2}"/>
              </a:ext>
            </a:extLst>
          </p:cNvPr>
          <p:cNvSpPr>
            <a:spLocks noGrp="1"/>
          </p:cNvSpPr>
          <p:nvPr>
            <p:ph type="sldNum" sz="quarter" idx="4294967295"/>
          </p:nvPr>
        </p:nvSpPr>
        <p:spPr/>
        <p:txBody>
          <a:bodyPr/>
          <a:lstStyle/>
          <a:p>
            <a:pPr algn="r"/>
            <a:fld id="{F7021451-1387-4CA6-816F-3879F97B5CBC}" type="slidenum">
              <a:rPr lang="en-US" b="1" smtClean="0">
                <a:solidFill>
                  <a:schemeClr val="bg1"/>
                </a:solidFill>
              </a:rPr>
              <a:t>11</a:t>
            </a:fld>
            <a:endParaRPr lang="en-US" dirty="0">
              <a:solidFill>
                <a:schemeClr val="bg1"/>
              </a:solidFill>
            </a:endParaRPr>
          </a:p>
        </p:txBody>
      </p:sp>
      <p:pic>
        <p:nvPicPr>
          <p:cNvPr id="11" name="Picture 10" descr="schnitt_l2.png"/>
          <p:cNvPicPr>
            <a:picLocks noChangeAspect="1"/>
          </p:cNvPicPr>
          <p:nvPr/>
        </p:nvPicPr>
        <p:blipFill>
          <a:blip r:embed="rId2"/>
          <a:stretch>
            <a:fillRect/>
          </a:stretch>
        </p:blipFill>
        <p:spPr>
          <a:xfrm>
            <a:off x="547200" y="1692000"/>
            <a:ext cx="6462000" cy="1942001"/>
          </a:xfrm>
          <a:prstGeom prst="rect">
            <a:avLst/>
          </a:prstGeom>
        </p:spPr>
      </p:pic>
      <p:pic>
        <p:nvPicPr>
          <p:cNvPr id="12" name="Picture 11" descr="schnitt_q.png"/>
          <p:cNvPicPr>
            <a:picLocks noChangeAspect="1"/>
          </p:cNvPicPr>
          <p:nvPr/>
        </p:nvPicPr>
        <p:blipFill>
          <a:blip r:embed="rId3"/>
          <a:stretch>
            <a:fillRect/>
          </a:stretch>
        </p:blipFill>
        <p:spPr>
          <a:xfrm>
            <a:off x="547200" y="3994001"/>
            <a:ext cx="6462000" cy="1870579"/>
          </a:xfrm>
          <a:prstGeom prst="rect">
            <a:avLst/>
          </a:prstGeom>
        </p:spPr>
      </p:pic>
      <p:pic>
        <p:nvPicPr>
          <p:cNvPr id="13" name="Picture 12" descr="schnitt_l1.png"/>
          <p:cNvPicPr>
            <a:picLocks noChangeAspect="1"/>
          </p:cNvPicPr>
          <p:nvPr/>
        </p:nvPicPr>
        <p:blipFill>
          <a:blip r:embed="rId4"/>
          <a:stretch>
            <a:fillRect/>
          </a:stretch>
        </p:blipFill>
        <p:spPr>
          <a:xfrm>
            <a:off x="547200" y="6224580"/>
            <a:ext cx="6462000" cy="1370624"/>
          </a:xfrm>
          <a:prstGeom prst="rect">
            <a:avLst/>
          </a:prstGeom>
        </p:spPr>
      </p:pic>
      <p:sp>
        <p:nvSpPr>
          <p:cNvPr id="9028" name="FOOTER_CONTACT_LINKED">
            <a:extLst>
              <a:ext uri="{FF2B5EF4-FFF2-40B4-BE49-F238E27FC236}">
                <a16:creationId xmlns:a16="http://schemas.microsoft.com/office/drawing/2014/main" id="{EC36C97C-50DC-6B80-A6D4-4A635792DE2F}"/>
              </a:ext>
            </a:extLst>
          </p:cNvPr>
          <p:cNvSpPr/>
          <p:nvPr userDrawn="1"/>
        </p:nvSpPr>
        <p:spPr>
          <a:xfrm>
            <a:off x="2829477" y="9889757"/>
            <a:ext cx="2052077" cy="568039"/>
          </a:xfrm>
          <a:prstGeom prst="rect">
            <a:avLst/>
          </a:prstGeom>
          <a:noFill/>
          <a:ln/>
        </p:spPr>
        <p:txBody>
          <a:bodyPr wrap="square" lIns="0" tIns="0" rIns="0" bIns="0" rtlCol="0" anchor="t"/>
          <a:lstStyle/>
          <a:p>
            <a:pPr marL="0" indent="0" algn="l">
              <a:lnSpc>
                <a:spcPct val="150000"/>
              </a:lnSpc>
              <a:buNone/>
            </a:pPr>
            <a:r>
              <a:rPr lang="en-US" sz="900" kern="0" spc="150" dirty="0">
                <a:solidFill>
                  <a:schemeClr val="bg1"/>
                </a:solidFill>
                <a:latin typeface="Calibri" panose="020F0502020204030204" pitchFamily="34" charset="0"/>
                <a:ea typeface="Calibri" panose="020F0502020204030204" pitchFamily="34" charset="0"/>
                <a:cs typeface="Calibri" panose="020F0502020204030204" pitchFamily="34" charset="0"/>
              </a:rPr>
              <a:t>Tel.: 08552 7239780</a:t>
            </a:r>
          </a:p>
          <a:p>
            <a:pPr marL="0" indent="0" algn="l">
              <a:lnSpc>
                <a:spcPct val="150000"/>
              </a:lnSpc>
              <a:buNone/>
            </a:pPr>
            <a:r>
              <a:rPr lang="en-US" sz="900" kern="0" spc="150" dirty="0">
                <a:solidFill>
                  <a:schemeClr val="bg1"/>
                </a:solidFill>
                <a:latin typeface="Calibri" panose="020F0502020204030204" pitchFamily="34" charset="0"/>
                <a:ea typeface="Calibri" panose="020F0502020204030204" pitchFamily="34" charset="0"/>
                <a:cs typeface="Calibri" panose="020F0502020204030204" pitchFamily="34" charset="0"/>
                <a:hlinkClick r:id="rId5"/>
              </a:rPr>
              <a:t>kontakt@niedermaier-invest.de</a:t>
            </a:r>
            <a:br>
              <a:rPr lang="en-US" sz="900" kern="0" spc="150" dirty="0">
                <a:solidFill>
                  <a:schemeClr val="bg1"/>
                </a:solidFill>
                <a:latin typeface="Calibri" panose="020F0502020204030204" pitchFamily="34" charset="0"/>
                <a:ea typeface="Calibri" panose="020F0502020204030204" pitchFamily="34" charset="0"/>
                <a:cs typeface="Calibri" panose="020F0502020204030204" pitchFamily="34" charset="0"/>
              </a:rPr>
            </a:br>
            <a:r>
              <a:rPr lang="en-US" sz="900" kern="0" spc="150" dirty="0">
                <a:solidFill>
                  <a:schemeClr val="bg1"/>
                </a:solidFill>
                <a:latin typeface="Calibri" panose="020F0502020204030204" pitchFamily="34" charset="0"/>
                <a:ea typeface="Calibri" panose="020F0502020204030204" pitchFamily="34" charset="0"/>
                <a:cs typeface="Calibri" panose="020F0502020204030204" pitchFamily="34" charset="0"/>
                <a:hlinkClick r:id="rId6"/>
              </a:rPr>
              <a:t>www.niedermaier-invest.de</a:t>
            </a:r>
            <a:endParaRPr lang="en-US" sz="9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a:spLocks noGrp="1"/>
          </p:cNvSpPr>
          <p:nvPr>
            <p:ph type="body" idx="100" hasCustomPrompt="1"/>
          </p:nvPr>
        </p:nvSpPr>
        <p:spPr>
          <a:prstGeom prst="rect">
            <a:avLst/>
          </a:prstGeom>
          <a:noFill/>
          <a:ln/>
        </p:spPr>
        <p:txBody>
          <a:bodyPr wrap="square" lIns="0" tIns="0" rIns="0" bIns="0" rtlCol="0" anchor="ctr"/>
          <a:lstStyle/>
          <a:p>
            <a:pPr marL="0" indent="0" algn="l">
              <a:buNone/>
            </a:pPr>
            <a:r>
              <a:rPr lang="en-US" sz="1100" b="1" kern="0" spc="250" dirty="0">
                <a:solidFill>
                  <a:srgbClr val="85C3C2"/>
                </a:solidFill>
                <a:latin typeface="Calibri" pitchFamily="34" charset="0"/>
                <a:ea typeface="Calibri" pitchFamily="34" charset="-122"/>
                <a:cs typeface="Calibri" pitchFamily="34" charset="-120"/>
              </a:rPr>
              <a:t>AUSSENANSICHTEN &amp; UMFELD</a:t>
            </a:r>
            <a:endParaRPr lang="en-US" sz="1100" dirty="0"/>
          </a:p>
        </p:txBody>
      </p:sp>
      <p:sp>
        <p:nvSpPr>
          <p:cNvPr id="3" name="Text 0"/>
          <p:cNvSpPr>
            <a:spLocks noGrp="1"/>
          </p:cNvSpPr>
          <p:nvPr>
            <p:ph type="title" idx="101" hasCustomPrompt="1"/>
          </p:nvPr>
        </p:nvSpPr>
        <p:spPr>
          <a:prstGeom prst="rect">
            <a:avLst/>
          </a:prstGeom>
          <a:noFill/>
          <a:ln/>
        </p:spPr>
        <p:txBody>
          <a:bodyPr wrap="square" lIns="0" tIns="0" rIns="0" bIns="0" rtlCol="0" anchor="t"/>
          <a:lstStyle/>
          <a:p>
            <a:pPr marL="0" indent="0" algn="l">
              <a:buNone/>
            </a:pPr>
            <a:r>
              <a:rPr lang="en-US" sz="2700" b="1" dirty="0">
                <a:solidFill>
                  <a:srgbClr val="052A33"/>
                </a:solidFill>
                <a:latin typeface="Roboto" pitchFamily="34" charset="0"/>
                <a:ea typeface="Roboto" pitchFamily="34" charset="-122"/>
                <a:cs typeface="Roboto" pitchFamily="34" charset="-120"/>
              </a:rPr>
              <a:t>Impressionen</a:t>
            </a:r>
            <a:endParaRPr lang="en-US" sz="2700" dirty="0"/>
          </a:p>
        </p:txBody>
      </p:sp>
      <p:sp>
        <p:nvSpPr>
          <p:cNvPr id="25" name="Slide Number Placeholder 0"/>
          <p:cNvSpPr>
            <a:spLocks noGrp="1"/>
          </p:cNvSpPr>
          <p:nvPr>
            <p:ph type="sldNum" sz="quarter" idx="4294967295"/>
          </p:nvPr>
        </p:nvSpPr>
        <p:spPr>
          <a:prstGeom prst="rect">
            <a:avLst/>
          </a:prstGeom>
          <a:extLst>
            <a:ext uri="{C572A759-6A51-4108-AA02-DFA0A04FC94B}">
              <ma14:wrappingTextBoxFlag xmlns:ma14="http://schemas.microsoft.com/office/mac/drawingml/2011/main" xmlns="" val="0"/>
            </a:ext>
          </a:extLst>
        </p:spPr>
        <p:txBody>
          <a:bodyPr/>
          <a:lstStyle>
            <a:lvl1pPr>
              <a:defRPr sz="750">
                <a:solidFill>
                  <a:srgbClr val="052A33"/>
                </a:solidFill>
                <a:latin typeface="Calibri"/>
                <a:ea typeface="Calibri"/>
                <a:cs typeface="Calibri"/>
              </a:defRPr>
            </a:lvl1pPr>
          </a:lstStyle>
          <a:p>
            <a:pPr algn="r"/>
            <a:fld id="{F7021451-1387-4CA6-816F-3879F97B5CBC}" type="slidenum">
              <a:rPr lang="en-US" b="1">
                <a:solidFill>
                  <a:schemeClr val="bg1"/>
                </a:solidFill>
              </a:rPr>
              <a:t>12</a:t>
            </a:fld>
            <a:endParaRPr lang="en-US" dirty="0">
              <a:solidFill>
                <a:schemeClr val="bg1"/>
              </a:solidFill>
            </a:endParaRPr>
          </a:p>
        </p:txBody>
      </p:sp>
      <p:pic>
        <p:nvPicPr>
          <p:cNvPr id="26" name="Picture 25" descr="i_halle1_verladung.jpg"/>
          <p:cNvPicPr>
            <a:picLocks noChangeAspect="1"/>
          </p:cNvPicPr>
          <p:nvPr/>
        </p:nvPicPr>
        <p:blipFill>
          <a:blip r:embed="rId3"/>
          <a:srcRect l="47" r="47"/>
          <a:stretch>
            <a:fillRect/>
          </a:stretch>
        </p:blipFill>
        <p:spPr>
          <a:xfrm>
            <a:off x="547200" y="1738800"/>
            <a:ext cx="3070800" cy="2048400"/>
          </a:xfrm>
          <a:prstGeom prst="rect">
            <a:avLst/>
          </a:prstGeom>
        </p:spPr>
      </p:pic>
      <p:sp>
        <p:nvSpPr>
          <p:cNvPr id="5046" name="Text 3"/>
          <p:cNvSpPr/>
          <p:nvPr/>
        </p:nvSpPr>
        <p:spPr>
          <a:xfrm>
            <a:off x="547200" y="3823199"/>
            <a:ext cx="3070800" cy="270000"/>
          </a:xfrm>
          <a:prstGeom prst="rect">
            <a:avLst/>
          </a:prstGeom>
          <a:noFill/>
          <a:ln/>
        </p:spPr>
        <p:txBody>
          <a:bodyPr wrap="square" lIns="0" tIns="0" rIns="0" bIns="0" rtlCol="0" anchor="ctr"/>
          <a:lstStyle/>
          <a:p>
            <a:pPr marL="0" indent="0" algn="l">
              <a:buNone/>
            </a:pPr>
            <a:r>
              <a:rPr lang="en-US" sz="900" dirty="0">
                <a:solidFill>
                  <a:srgbClr val="7C8E92"/>
                </a:solidFill>
                <a:latin typeface="Calibri" pitchFamily="34" charset="0"/>
                <a:ea typeface="Calibri" pitchFamily="34" charset="-122"/>
                <a:cs typeface="Calibri" pitchFamily="34" charset="-120"/>
              </a:rPr>
              <a:t>Halle 1 · Verladebereich mit Tor</a:t>
            </a:r>
            <a:endParaRPr lang="en-US" sz="1100" dirty="0"/>
          </a:p>
        </p:txBody>
      </p:sp>
      <p:pic>
        <p:nvPicPr>
          <p:cNvPr id="5047" name="Picture 5046" descr="i_halle2_lkw.jpg"/>
          <p:cNvPicPr>
            <a:picLocks noChangeAspect="1"/>
          </p:cNvPicPr>
          <p:nvPr/>
        </p:nvPicPr>
        <p:blipFill>
          <a:blip r:embed="rId4"/>
          <a:srcRect l="55" r="55"/>
          <a:stretch>
            <a:fillRect/>
          </a:stretch>
        </p:blipFill>
        <p:spPr>
          <a:xfrm>
            <a:off x="3938400" y="1738800"/>
            <a:ext cx="3070800" cy="2048400"/>
          </a:xfrm>
          <a:prstGeom prst="rect">
            <a:avLst/>
          </a:prstGeom>
        </p:spPr>
      </p:pic>
      <p:sp>
        <p:nvSpPr>
          <p:cNvPr id="4" name="Text 3"/>
          <p:cNvSpPr/>
          <p:nvPr/>
        </p:nvSpPr>
        <p:spPr>
          <a:xfrm>
            <a:off x="3938400" y="3823199"/>
            <a:ext cx="3070800" cy="270000"/>
          </a:xfrm>
          <a:prstGeom prst="rect">
            <a:avLst/>
          </a:prstGeom>
          <a:noFill/>
          <a:ln/>
        </p:spPr>
        <p:txBody>
          <a:bodyPr wrap="square" lIns="0" tIns="0" rIns="0" bIns="0" rtlCol="0" anchor="ctr"/>
          <a:lstStyle/>
          <a:p>
            <a:pPr marL="0" indent="0" algn="l">
              <a:buNone/>
            </a:pPr>
            <a:r>
              <a:rPr lang="en-US" sz="900" dirty="0">
                <a:solidFill>
                  <a:srgbClr val="7C8E92"/>
                </a:solidFill>
                <a:latin typeface="Calibri" pitchFamily="34" charset="0"/>
                <a:ea typeface="Calibri" pitchFamily="34" charset="-122"/>
                <a:cs typeface="Calibri" pitchFamily="34" charset="-120"/>
              </a:rPr>
              <a:t>Halle 2 · Verladung mit Lkw-Andockstelle</a:t>
            </a:r>
            <a:endParaRPr lang="en-US" sz="1100" dirty="0"/>
          </a:p>
        </p:txBody>
      </p:sp>
      <p:pic>
        <p:nvPicPr>
          <p:cNvPr id="5048" name="Picture 5047" descr="i_eingang.jpg"/>
          <p:cNvPicPr>
            <a:picLocks noChangeAspect="1"/>
          </p:cNvPicPr>
          <p:nvPr/>
        </p:nvPicPr>
        <p:blipFill>
          <a:blip r:embed="rId5"/>
          <a:srcRect l="55" r="55"/>
          <a:stretch>
            <a:fillRect/>
          </a:stretch>
        </p:blipFill>
        <p:spPr>
          <a:xfrm>
            <a:off x="547200" y="4158000"/>
            <a:ext cx="3070800" cy="2048400"/>
          </a:xfrm>
          <a:prstGeom prst="rect">
            <a:avLst/>
          </a:prstGeom>
        </p:spPr>
      </p:pic>
      <p:sp>
        <p:nvSpPr>
          <p:cNvPr id="5" name="Text 3"/>
          <p:cNvSpPr/>
          <p:nvPr/>
        </p:nvSpPr>
        <p:spPr>
          <a:xfrm>
            <a:off x="547200" y="6242400"/>
            <a:ext cx="3070800" cy="270000"/>
          </a:xfrm>
          <a:prstGeom prst="rect">
            <a:avLst/>
          </a:prstGeom>
          <a:noFill/>
          <a:ln/>
        </p:spPr>
        <p:txBody>
          <a:bodyPr wrap="square" lIns="0" tIns="0" rIns="0" bIns="0" rtlCol="0" anchor="ctr"/>
          <a:lstStyle/>
          <a:p>
            <a:pPr marL="0" indent="0" algn="l">
              <a:buNone/>
            </a:pPr>
            <a:r>
              <a:rPr lang="en-US" sz="900" dirty="0">
                <a:solidFill>
                  <a:srgbClr val="7C8E92"/>
                </a:solidFill>
                <a:latin typeface="Calibri" pitchFamily="34" charset="0"/>
                <a:ea typeface="Calibri" pitchFamily="34" charset="-122"/>
                <a:cs typeface="Calibri" pitchFamily="34" charset="-120"/>
              </a:rPr>
              <a:t>Haupteingang mit Vordach</a:t>
            </a:r>
            <a:endParaRPr lang="en-US" sz="1100" dirty="0"/>
          </a:p>
        </p:txBody>
      </p:sp>
      <p:pic>
        <p:nvPicPr>
          <p:cNvPr id="5049" name="Picture 5048" descr="i_ansicht.jpg"/>
          <p:cNvPicPr>
            <a:picLocks noChangeAspect="1"/>
          </p:cNvPicPr>
          <p:nvPr/>
        </p:nvPicPr>
        <p:blipFill>
          <a:blip r:embed="rId6"/>
          <a:srcRect l="55" r="55"/>
          <a:stretch>
            <a:fillRect/>
          </a:stretch>
        </p:blipFill>
        <p:spPr>
          <a:xfrm>
            <a:off x="3938400" y="4158000"/>
            <a:ext cx="3070800" cy="2048400"/>
          </a:xfrm>
          <a:prstGeom prst="rect">
            <a:avLst/>
          </a:prstGeom>
        </p:spPr>
      </p:pic>
      <p:sp>
        <p:nvSpPr>
          <p:cNvPr id="6" name="Text 3"/>
          <p:cNvSpPr/>
          <p:nvPr/>
        </p:nvSpPr>
        <p:spPr>
          <a:xfrm>
            <a:off x="3938400" y="6242400"/>
            <a:ext cx="3070800" cy="270000"/>
          </a:xfrm>
          <a:prstGeom prst="rect">
            <a:avLst/>
          </a:prstGeom>
          <a:noFill/>
          <a:ln/>
        </p:spPr>
        <p:txBody>
          <a:bodyPr wrap="square" lIns="0" tIns="0" rIns="0" bIns="0" rtlCol="0" anchor="ctr"/>
          <a:lstStyle/>
          <a:p>
            <a:pPr marL="0" indent="0" algn="l">
              <a:buNone/>
            </a:pPr>
            <a:r>
              <a:rPr lang="en-US" sz="900" dirty="0">
                <a:solidFill>
                  <a:srgbClr val="7C8E92"/>
                </a:solidFill>
                <a:latin typeface="Calibri" pitchFamily="34" charset="0"/>
                <a:ea typeface="Calibri" pitchFamily="34" charset="-122"/>
                <a:cs typeface="Calibri" pitchFamily="34" charset="-120"/>
              </a:rPr>
              <a:t>Halle 2 · Nordostansicht</a:t>
            </a:r>
            <a:endParaRPr lang="en-US" sz="1100" dirty="0"/>
          </a:p>
        </p:txBody>
      </p:sp>
      <p:pic>
        <p:nvPicPr>
          <p:cNvPr id="5050" name="Picture 5049" descr="i_zufahrt2.jpg"/>
          <p:cNvPicPr>
            <a:picLocks noChangeAspect="1"/>
          </p:cNvPicPr>
          <p:nvPr/>
        </p:nvPicPr>
        <p:blipFill>
          <a:blip r:embed="rId7"/>
          <a:srcRect l="29" r="29"/>
          <a:stretch>
            <a:fillRect/>
          </a:stretch>
        </p:blipFill>
        <p:spPr>
          <a:xfrm>
            <a:off x="547200" y="6577200"/>
            <a:ext cx="3070800" cy="2048400"/>
          </a:xfrm>
          <a:prstGeom prst="rect">
            <a:avLst/>
          </a:prstGeom>
        </p:spPr>
      </p:pic>
      <p:sp>
        <p:nvSpPr>
          <p:cNvPr id="7" name="Text 3"/>
          <p:cNvSpPr/>
          <p:nvPr/>
        </p:nvSpPr>
        <p:spPr>
          <a:xfrm>
            <a:off x="547200" y="8661600"/>
            <a:ext cx="3070800" cy="270000"/>
          </a:xfrm>
          <a:prstGeom prst="rect">
            <a:avLst/>
          </a:prstGeom>
          <a:noFill/>
          <a:ln/>
        </p:spPr>
        <p:txBody>
          <a:bodyPr wrap="square" lIns="0" tIns="0" rIns="0" bIns="0" rtlCol="0" anchor="ctr"/>
          <a:lstStyle/>
          <a:p>
            <a:pPr marL="0" indent="0" algn="l">
              <a:buNone/>
            </a:pPr>
            <a:r>
              <a:rPr lang="en-US" sz="900" dirty="0">
                <a:solidFill>
                  <a:srgbClr val="7C8E92"/>
                </a:solidFill>
                <a:latin typeface="Calibri" pitchFamily="34" charset="0"/>
                <a:ea typeface="Calibri" pitchFamily="34" charset="-122"/>
                <a:cs typeface="Calibri" pitchFamily="34" charset="-120"/>
              </a:rPr>
              <a:t>Zufahrt und Stellplätze</a:t>
            </a:r>
            <a:endParaRPr lang="en-US" sz="1100" dirty="0"/>
          </a:p>
        </p:txBody>
      </p:sp>
      <p:pic>
        <p:nvPicPr>
          <p:cNvPr id="5051" name="Picture 5050" descr="i_pv_frei.jpg"/>
          <p:cNvPicPr>
            <a:picLocks noChangeAspect="1"/>
          </p:cNvPicPr>
          <p:nvPr/>
        </p:nvPicPr>
        <p:blipFill>
          <a:blip r:embed="rId8"/>
          <a:srcRect l="55" r="55"/>
          <a:stretch>
            <a:fillRect/>
          </a:stretch>
        </p:blipFill>
        <p:spPr>
          <a:xfrm>
            <a:off x="3938400" y="6577200"/>
            <a:ext cx="3070800" cy="2048400"/>
          </a:xfrm>
          <a:prstGeom prst="rect">
            <a:avLst/>
          </a:prstGeom>
        </p:spPr>
      </p:pic>
      <p:sp>
        <p:nvSpPr>
          <p:cNvPr id="8" name="Text 3"/>
          <p:cNvSpPr/>
          <p:nvPr/>
        </p:nvSpPr>
        <p:spPr>
          <a:xfrm>
            <a:off x="3938400" y="8661600"/>
            <a:ext cx="3070800" cy="270000"/>
          </a:xfrm>
          <a:prstGeom prst="rect">
            <a:avLst/>
          </a:prstGeom>
          <a:noFill/>
          <a:ln/>
        </p:spPr>
        <p:txBody>
          <a:bodyPr wrap="square" lIns="0" tIns="0" rIns="0" bIns="0" rtlCol="0" anchor="ctr"/>
          <a:lstStyle/>
          <a:p>
            <a:pPr marL="0" indent="0" algn="l">
              <a:buNone/>
            </a:pPr>
            <a:r>
              <a:rPr lang="en-US" sz="900" dirty="0">
                <a:solidFill>
                  <a:srgbClr val="7C8E92"/>
                </a:solidFill>
                <a:latin typeface="Calibri" pitchFamily="34" charset="0"/>
                <a:ea typeface="Calibri" pitchFamily="34" charset="-122"/>
                <a:cs typeface="Calibri" pitchFamily="34" charset="-120"/>
              </a:rPr>
              <a:t>Photovoltaikanlage ca. 275 kWp</a:t>
            </a:r>
            <a:endParaRPr lang="en-US" sz="1100" dirty="0"/>
          </a:p>
        </p:txBody>
      </p:sp>
      <p:sp>
        <p:nvSpPr>
          <p:cNvPr id="9029" name="FOOTER_CONTACT_LINKED">
            <a:extLst>
              <a:ext uri="{FF2B5EF4-FFF2-40B4-BE49-F238E27FC236}">
                <a16:creationId xmlns:a16="http://schemas.microsoft.com/office/drawing/2014/main" id="{EC36C97C-50DC-6B80-A6D4-4A635792DE2F}"/>
              </a:ext>
            </a:extLst>
          </p:cNvPr>
          <p:cNvSpPr/>
          <p:nvPr userDrawn="1"/>
        </p:nvSpPr>
        <p:spPr>
          <a:xfrm>
            <a:off x="2829477" y="9889757"/>
            <a:ext cx="2052077" cy="568039"/>
          </a:xfrm>
          <a:prstGeom prst="rect">
            <a:avLst/>
          </a:prstGeom>
          <a:noFill/>
          <a:ln/>
        </p:spPr>
        <p:txBody>
          <a:bodyPr wrap="square" lIns="0" tIns="0" rIns="0" bIns="0" rtlCol="0" anchor="t"/>
          <a:lstStyle/>
          <a:p>
            <a:pPr marL="0" indent="0" algn="l">
              <a:lnSpc>
                <a:spcPct val="150000"/>
              </a:lnSpc>
              <a:buNone/>
            </a:pPr>
            <a:r>
              <a:rPr lang="en-US" sz="900" kern="0" spc="150" dirty="0">
                <a:solidFill>
                  <a:schemeClr val="bg1"/>
                </a:solidFill>
                <a:latin typeface="Calibri" panose="020F0502020204030204" pitchFamily="34" charset="0"/>
                <a:ea typeface="Calibri" panose="020F0502020204030204" pitchFamily="34" charset="0"/>
                <a:cs typeface="Calibri" panose="020F0502020204030204" pitchFamily="34" charset="0"/>
              </a:rPr>
              <a:t>Tel.: 08552 7239780</a:t>
            </a:r>
          </a:p>
          <a:p>
            <a:pPr marL="0" indent="0" algn="l">
              <a:lnSpc>
                <a:spcPct val="150000"/>
              </a:lnSpc>
              <a:buNone/>
            </a:pPr>
            <a:r>
              <a:rPr lang="en-US" sz="900" kern="0" spc="150" dirty="0">
                <a:solidFill>
                  <a:schemeClr val="bg1"/>
                </a:solidFill>
                <a:latin typeface="Calibri" panose="020F0502020204030204" pitchFamily="34" charset="0"/>
                <a:ea typeface="Calibri" panose="020F0502020204030204" pitchFamily="34" charset="0"/>
                <a:cs typeface="Calibri" panose="020F0502020204030204" pitchFamily="34" charset="0"/>
                <a:hlinkClick r:id="rId9"/>
              </a:rPr>
              <a:t>kontakt@niedermaier-invest.de</a:t>
            </a:r>
            <a:br>
              <a:rPr lang="en-US" sz="900" kern="0" spc="150" dirty="0">
                <a:solidFill>
                  <a:schemeClr val="bg1"/>
                </a:solidFill>
                <a:latin typeface="Calibri" panose="020F0502020204030204" pitchFamily="34" charset="0"/>
                <a:ea typeface="Calibri" panose="020F0502020204030204" pitchFamily="34" charset="0"/>
                <a:cs typeface="Calibri" panose="020F0502020204030204" pitchFamily="34" charset="0"/>
              </a:rPr>
            </a:br>
            <a:r>
              <a:rPr lang="en-US" sz="900" kern="0" spc="150" dirty="0">
                <a:solidFill>
                  <a:schemeClr val="bg1"/>
                </a:solidFill>
                <a:latin typeface="Calibri" panose="020F0502020204030204" pitchFamily="34" charset="0"/>
                <a:ea typeface="Calibri" panose="020F0502020204030204" pitchFamily="34" charset="0"/>
                <a:cs typeface="Calibri" panose="020F0502020204030204" pitchFamily="34" charset="0"/>
                <a:hlinkClick r:id="rId10"/>
              </a:rPr>
              <a:t>www.niedermaier-invest.de</a:t>
            </a:r>
            <a:endParaRPr lang="en-US" sz="9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a:spLocks noGrp="1"/>
          </p:cNvSpPr>
          <p:nvPr>
            <p:ph type="body" idx="100" hasCustomPrompt="1"/>
          </p:nvPr>
        </p:nvSpPr>
        <p:spPr>
          <a:prstGeom prst="rect">
            <a:avLst/>
          </a:prstGeom>
          <a:noFill/>
          <a:ln/>
        </p:spPr>
        <p:txBody>
          <a:bodyPr wrap="square" lIns="0" tIns="0" rIns="0" bIns="0" rtlCol="0" anchor="ctr"/>
          <a:lstStyle/>
          <a:p>
            <a:pPr marL="0" indent="0" algn="l">
              <a:buNone/>
            </a:pPr>
            <a:r>
              <a:rPr lang="en-US" sz="1100" b="1" kern="0" spc="250" dirty="0">
                <a:solidFill>
                  <a:srgbClr val="85C3C2"/>
                </a:solidFill>
                <a:latin typeface="Calibri" pitchFamily="34" charset="0"/>
                <a:ea typeface="Calibri" pitchFamily="34" charset="-122"/>
                <a:cs typeface="Calibri" pitchFamily="34" charset="-120"/>
              </a:rPr>
              <a:t>INNENANSICHTEN</a:t>
            </a:r>
            <a:endParaRPr lang="en-US" sz="1100" dirty="0"/>
          </a:p>
        </p:txBody>
      </p:sp>
      <p:sp>
        <p:nvSpPr>
          <p:cNvPr id="3" name="Text 0"/>
          <p:cNvSpPr>
            <a:spLocks noGrp="1"/>
          </p:cNvSpPr>
          <p:nvPr>
            <p:ph type="title" idx="101" hasCustomPrompt="1"/>
          </p:nvPr>
        </p:nvSpPr>
        <p:spPr>
          <a:prstGeom prst="rect">
            <a:avLst/>
          </a:prstGeom>
          <a:noFill/>
          <a:ln/>
        </p:spPr>
        <p:txBody>
          <a:bodyPr wrap="square" lIns="0" tIns="0" rIns="0" bIns="0" rtlCol="0" anchor="t"/>
          <a:lstStyle/>
          <a:p>
            <a:pPr marL="0" indent="0" algn="l">
              <a:buNone/>
            </a:pPr>
            <a:r>
              <a:rPr lang="en-US" sz="2700" b="1" dirty="0">
                <a:solidFill>
                  <a:srgbClr val="052A33"/>
                </a:solidFill>
                <a:latin typeface="Roboto" pitchFamily="34" charset="0"/>
                <a:ea typeface="Roboto" pitchFamily="34" charset="-122"/>
                <a:cs typeface="Roboto" pitchFamily="34" charset="-120"/>
              </a:rPr>
              <a:t>Impressionen</a:t>
            </a:r>
            <a:endParaRPr lang="en-US" sz="2700" dirty="0"/>
          </a:p>
        </p:txBody>
      </p:sp>
      <p:sp>
        <p:nvSpPr>
          <p:cNvPr id="25" name="Slide Number Placeholder 0"/>
          <p:cNvSpPr>
            <a:spLocks noGrp="1"/>
          </p:cNvSpPr>
          <p:nvPr>
            <p:ph type="sldNum" sz="quarter" idx="4294967295"/>
          </p:nvPr>
        </p:nvSpPr>
        <p:spPr>
          <a:prstGeom prst="rect">
            <a:avLst/>
          </a:prstGeom>
          <a:extLst>
            <a:ext uri="{C572A759-6A51-4108-AA02-DFA0A04FC94B}">
              <ma14:wrappingTextBoxFlag xmlns:ma14="http://schemas.microsoft.com/office/mac/drawingml/2011/main" xmlns="" val="0"/>
            </a:ext>
          </a:extLst>
        </p:spPr>
        <p:txBody>
          <a:bodyPr/>
          <a:lstStyle>
            <a:lvl1pPr>
              <a:defRPr sz="750">
                <a:solidFill>
                  <a:srgbClr val="052A33"/>
                </a:solidFill>
                <a:latin typeface="Calibri"/>
                <a:ea typeface="Calibri"/>
                <a:cs typeface="Calibri"/>
              </a:defRPr>
            </a:lvl1pPr>
          </a:lstStyle>
          <a:p>
            <a:pPr algn="r"/>
            <a:fld id="{F7021451-1387-4CA6-816F-3879F97B5CBC}" type="slidenum">
              <a:rPr lang="en-US" b="1">
                <a:solidFill>
                  <a:schemeClr val="bg1"/>
                </a:solidFill>
              </a:rPr>
              <a:t>13</a:t>
            </a:fld>
            <a:endParaRPr lang="en-US" dirty="0">
              <a:solidFill>
                <a:schemeClr val="bg1"/>
              </a:solidFill>
            </a:endParaRPr>
          </a:p>
        </p:txBody>
      </p:sp>
      <p:pic>
        <p:nvPicPr>
          <p:cNvPr id="26" name="Picture 25" descr="i_lager_rot.jpg"/>
          <p:cNvPicPr>
            <a:picLocks noChangeAspect="1"/>
          </p:cNvPicPr>
          <p:nvPr/>
        </p:nvPicPr>
        <p:blipFill>
          <a:blip r:embed="rId2"/>
          <a:srcRect l="55" r="55"/>
          <a:stretch>
            <a:fillRect/>
          </a:stretch>
        </p:blipFill>
        <p:spPr>
          <a:xfrm>
            <a:off x="547200" y="1738800"/>
            <a:ext cx="3070800" cy="2048400"/>
          </a:xfrm>
          <a:prstGeom prst="rect">
            <a:avLst/>
          </a:prstGeom>
        </p:spPr>
      </p:pic>
      <p:sp>
        <p:nvSpPr>
          <p:cNvPr id="5053" name="Text 3"/>
          <p:cNvSpPr/>
          <p:nvPr/>
        </p:nvSpPr>
        <p:spPr>
          <a:xfrm>
            <a:off x="547200" y="3823199"/>
            <a:ext cx="3070800" cy="270000"/>
          </a:xfrm>
          <a:prstGeom prst="rect">
            <a:avLst/>
          </a:prstGeom>
          <a:noFill/>
          <a:ln/>
        </p:spPr>
        <p:txBody>
          <a:bodyPr wrap="square" lIns="0" tIns="0" rIns="0" bIns="0" rtlCol="0" anchor="ctr"/>
          <a:lstStyle/>
          <a:p>
            <a:pPr marL="0" indent="0" algn="l">
              <a:buNone/>
            </a:pPr>
            <a:r>
              <a:rPr lang="en-US" sz="900" dirty="0">
                <a:solidFill>
                  <a:srgbClr val="7C8E92"/>
                </a:solidFill>
                <a:latin typeface="Calibri" pitchFamily="34" charset="0"/>
                <a:ea typeface="Calibri" pitchFamily="34" charset="-122"/>
                <a:cs typeface="Calibri" pitchFamily="34" charset="-120"/>
              </a:rPr>
              <a:t>Lager- und Kommissionierfläche</a:t>
            </a:r>
            <a:endParaRPr lang="en-US" sz="1100" dirty="0"/>
          </a:p>
        </p:txBody>
      </p:sp>
      <p:pic>
        <p:nvPicPr>
          <p:cNvPr id="5054" name="Picture 5053" descr="i_montage.jpg"/>
          <p:cNvPicPr>
            <a:picLocks noChangeAspect="1"/>
          </p:cNvPicPr>
          <p:nvPr/>
        </p:nvPicPr>
        <p:blipFill>
          <a:blip r:embed="rId3"/>
          <a:srcRect l="55" r="55"/>
          <a:stretch>
            <a:fillRect/>
          </a:stretch>
        </p:blipFill>
        <p:spPr>
          <a:xfrm>
            <a:off x="3938400" y="1738800"/>
            <a:ext cx="3070800" cy="2048400"/>
          </a:xfrm>
          <a:prstGeom prst="rect">
            <a:avLst/>
          </a:prstGeom>
        </p:spPr>
      </p:pic>
      <p:sp>
        <p:nvSpPr>
          <p:cNvPr id="4" name="Text 3"/>
          <p:cNvSpPr/>
          <p:nvPr/>
        </p:nvSpPr>
        <p:spPr>
          <a:xfrm>
            <a:off x="3938400" y="3823199"/>
            <a:ext cx="3070800" cy="270000"/>
          </a:xfrm>
          <a:prstGeom prst="rect">
            <a:avLst/>
          </a:prstGeom>
          <a:noFill/>
          <a:ln/>
        </p:spPr>
        <p:txBody>
          <a:bodyPr wrap="square" lIns="0" tIns="0" rIns="0" bIns="0" rtlCol="0" anchor="ctr"/>
          <a:lstStyle/>
          <a:p>
            <a:pPr marL="0" indent="0" algn="l">
              <a:buNone/>
            </a:pPr>
            <a:r>
              <a:rPr lang="en-US" sz="900" dirty="0">
                <a:solidFill>
                  <a:srgbClr val="7C8E92"/>
                </a:solidFill>
                <a:latin typeface="Calibri" pitchFamily="34" charset="0"/>
                <a:ea typeface="Calibri" pitchFamily="34" charset="-122"/>
                <a:cs typeface="Calibri" pitchFamily="34" charset="-120"/>
              </a:rPr>
              <a:t>Montage- und Produktionsfläche</a:t>
            </a:r>
            <a:endParaRPr lang="en-US" sz="1100" dirty="0"/>
          </a:p>
        </p:txBody>
      </p:sp>
      <p:pic>
        <p:nvPicPr>
          <p:cNvPr id="5055" name="Picture 5054" descr="i_kleinteile.jpg"/>
          <p:cNvPicPr>
            <a:picLocks noChangeAspect="1"/>
          </p:cNvPicPr>
          <p:nvPr/>
        </p:nvPicPr>
        <p:blipFill>
          <a:blip r:embed="rId4"/>
          <a:srcRect l="55" r="55"/>
          <a:stretch>
            <a:fillRect/>
          </a:stretch>
        </p:blipFill>
        <p:spPr>
          <a:xfrm>
            <a:off x="547200" y="4158000"/>
            <a:ext cx="3070800" cy="2048400"/>
          </a:xfrm>
          <a:prstGeom prst="rect">
            <a:avLst/>
          </a:prstGeom>
        </p:spPr>
      </p:pic>
      <p:sp>
        <p:nvSpPr>
          <p:cNvPr id="5" name="Text 3"/>
          <p:cNvSpPr/>
          <p:nvPr/>
        </p:nvSpPr>
        <p:spPr>
          <a:xfrm>
            <a:off x="547200" y="6242400"/>
            <a:ext cx="3070800" cy="270000"/>
          </a:xfrm>
          <a:prstGeom prst="rect">
            <a:avLst/>
          </a:prstGeom>
          <a:noFill/>
          <a:ln/>
        </p:spPr>
        <p:txBody>
          <a:bodyPr wrap="square" lIns="0" tIns="0" rIns="0" bIns="0" rtlCol="0" anchor="ctr"/>
          <a:lstStyle/>
          <a:p>
            <a:pPr marL="0" indent="0" algn="l">
              <a:buNone/>
            </a:pPr>
            <a:r>
              <a:rPr lang="en-US" sz="900" dirty="0">
                <a:solidFill>
                  <a:srgbClr val="7C8E92"/>
                </a:solidFill>
                <a:latin typeface="Calibri" pitchFamily="34" charset="0"/>
                <a:ea typeface="Calibri" pitchFamily="34" charset="-122"/>
                <a:cs typeface="Calibri" pitchFamily="34" charset="-120"/>
              </a:rPr>
              <a:t>Kleinteilelager mit Regalanlage</a:t>
            </a:r>
            <a:endParaRPr lang="en-US" sz="1100" dirty="0"/>
          </a:p>
        </p:txBody>
      </p:sp>
      <p:pic>
        <p:nvPicPr>
          <p:cNvPr id="5056" name="Picture 5055" descr="i_bstor.jpg"/>
          <p:cNvPicPr>
            <a:picLocks noChangeAspect="1"/>
          </p:cNvPicPr>
          <p:nvPr/>
        </p:nvPicPr>
        <p:blipFill>
          <a:blip r:embed="rId5"/>
          <a:srcRect l="55" r="55"/>
          <a:stretch>
            <a:fillRect/>
          </a:stretch>
        </p:blipFill>
        <p:spPr>
          <a:xfrm>
            <a:off x="3938400" y="4158000"/>
            <a:ext cx="3070800" cy="2048400"/>
          </a:xfrm>
          <a:prstGeom prst="rect">
            <a:avLst/>
          </a:prstGeom>
        </p:spPr>
      </p:pic>
      <p:sp>
        <p:nvSpPr>
          <p:cNvPr id="6" name="Text 3"/>
          <p:cNvSpPr/>
          <p:nvPr/>
        </p:nvSpPr>
        <p:spPr>
          <a:xfrm>
            <a:off x="3938400" y="6242400"/>
            <a:ext cx="3070800" cy="270000"/>
          </a:xfrm>
          <a:prstGeom prst="rect">
            <a:avLst/>
          </a:prstGeom>
          <a:noFill/>
          <a:ln/>
        </p:spPr>
        <p:txBody>
          <a:bodyPr wrap="square" lIns="0" tIns="0" rIns="0" bIns="0" rtlCol="0" anchor="ctr"/>
          <a:lstStyle/>
          <a:p>
            <a:pPr marL="0" indent="0" algn="l">
              <a:buNone/>
            </a:pPr>
            <a:r>
              <a:rPr lang="en-US" sz="900" dirty="0">
                <a:solidFill>
                  <a:srgbClr val="7C8E92"/>
                </a:solidFill>
                <a:latin typeface="Calibri" pitchFamily="34" charset="0"/>
                <a:ea typeface="Calibri" pitchFamily="34" charset="-122"/>
                <a:cs typeface="Calibri" pitchFamily="34" charset="-120"/>
              </a:rPr>
              <a:t>Brandschutztor in der inneren Trennwand</a:t>
            </a:r>
            <a:endParaRPr lang="en-US" sz="1100" dirty="0"/>
          </a:p>
        </p:txBody>
      </p:sp>
      <p:pic>
        <p:nvPicPr>
          <p:cNvPr id="5057" name="Picture 5056" descr="i_tagung2.jpg"/>
          <p:cNvPicPr>
            <a:picLocks noChangeAspect="1"/>
          </p:cNvPicPr>
          <p:nvPr/>
        </p:nvPicPr>
        <p:blipFill>
          <a:blip r:embed="rId6"/>
          <a:srcRect l="55" r="55"/>
          <a:stretch>
            <a:fillRect/>
          </a:stretch>
        </p:blipFill>
        <p:spPr>
          <a:xfrm>
            <a:off x="547200" y="6577200"/>
            <a:ext cx="3070800" cy="2048400"/>
          </a:xfrm>
          <a:prstGeom prst="rect">
            <a:avLst/>
          </a:prstGeom>
        </p:spPr>
      </p:pic>
      <p:sp>
        <p:nvSpPr>
          <p:cNvPr id="7" name="Text 3"/>
          <p:cNvSpPr/>
          <p:nvPr/>
        </p:nvSpPr>
        <p:spPr>
          <a:xfrm>
            <a:off x="547200" y="8661600"/>
            <a:ext cx="3070800" cy="270000"/>
          </a:xfrm>
          <a:prstGeom prst="rect">
            <a:avLst/>
          </a:prstGeom>
          <a:noFill/>
          <a:ln/>
        </p:spPr>
        <p:txBody>
          <a:bodyPr wrap="square" lIns="0" tIns="0" rIns="0" bIns="0" rtlCol="0" anchor="ctr"/>
          <a:lstStyle/>
          <a:p>
            <a:pPr marL="0" indent="0" algn="l">
              <a:buNone/>
            </a:pPr>
            <a:r>
              <a:rPr lang="en-US" sz="900" dirty="0">
                <a:solidFill>
                  <a:srgbClr val="7C8E92"/>
                </a:solidFill>
                <a:latin typeface="Calibri" pitchFamily="34" charset="0"/>
                <a:ea typeface="Calibri" pitchFamily="34" charset="-122"/>
                <a:cs typeface="Calibri" pitchFamily="34" charset="-120"/>
              </a:rPr>
              <a:t>Besprechungs- und Tagungsraum</a:t>
            </a:r>
            <a:endParaRPr lang="en-US" sz="1100" dirty="0"/>
          </a:p>
        </p:txBody>
      </p:sp>
      <p:pic>
        <p:nvPicPr>
          <p:cNvPr id="5058" name="Picture 5057" descr="i_buero.jpg"/>
          <p:cNvPicPr>
            <a:picLocks noChangeAspect="1"/>
          </p:cNvPicPr>
          <p:nvPr/>
        </p:nvPicPr>
        <p:blipFill>
          <a:blip r:embed="rId7"/>
          <a:srcRect l="55" r="55"/>
          <a:stretch>
            <a:fillRect/>
          </a:stretch>
        </p:blipFill>
        <p:spPr>
          <a:xfrm>
            <a:off x="3938400" y="6577200"/>
            <a:ext cx="3070800" cy="2048400"/>
          </a:xfrm>
          <a:prstGeom prst="rect">
            <a:avLst/>
          </a:prstGeom>
        </p:spPr>
      </p:pic>
      <p:sp>
        <p:nvSpPr>
          <p:cNvPr id="8" name="Text 3"/>
          <p:cNvSpPr/>
          <p:nvPr/>
        </p:nvSpPr>
        <p:spPr>
          <a:xfrm>
            <a:off x="3938400" y="8661600"/>
            <a:ext cx="3070800" cy="270000"/>
          </a:xfrm>
          <a:prstGeom prst="rect">
            <a:avLst/>
          </a:prstGeom>
          <a:noFill/>
          <a:ln/>
        </p:spPr>
        <p:txBody>
          <a:bodyPr wrap="square" lIns="0" tIns="0" rIns="0" bIns="0" rtlCol="0" anchor="ctr"/>
          <a:lstStyle/>
          <a:p>
            <a:pPr marL="0" indent="0" algn="l">
              <a:buNone/>
            </a:pPr>
            <a:r>
              <a:rPr lang="en-US" sz="900" dirty="0">
                <a:solidFill>
                  <a:srgbClr val="7C8E92"/>
                </a:solidFill>
                <a:latin typeface="Calibri" pitchFamily="34" charset="0"/>
                <a:ea typeface="Calibri" pitchFamily="34" charset="-122"/>
                <a:cs typeface="Calibri" pitchFamily="34" charset="-120"/>
              </a:rPr>
              <a:t>Bürofläche</a:t>
            </a:r>
            <a:endParaRPr lang="en-US" sz="1100" dirty="0"/>
          </a:p>
        </p:txBody>
      </p:sp>
      <p:sp>
        <p:nvSpPr>
          <p:cNvPr id="9030" name="FOOTER_CONTACT_LINKED">
            <a:extLst>
              <a:ext uri="{FF2B5EF4-FFF2-40B4-BE49-F238E27FC236}">
                <a16:creationId xmlns:a16="http://schemas.microsoft.com/office/drawing/2014/main" id="{EC36C97C-50DC-6B80-A6D4-4A635792DE2F}"/>
              </a:ext>
            </a:extLst>
          </p:cNvPr>
          <p:cNvSpPr/>
          <p:nvPr userDrawn="1"/>
        </p:nvSpPr>
        <p:spPr>
          <a:xfrm>
            <a:off x="2829477" y="9889757"/>
            <a:ext cx="2052077" cy="568039"/>
          </a:xfrm>
          <a:prstGeom prst="rect">
            <a:avLst/>
          </a:prstGeom>
          <a:noFill/>
          <a:ln/>
        </p:spPr>
        <p:txBody>
          <a:bodyPr wrap="square" lIns="0" tIns="0" rIns="0" bIns="0" rtlCol="0" anchor="t"/>
          <a:lstStyle/>
          <a:p>
            <a:pPr marL="0" indent="0" algn="l">
              <a:lnSpc>
                <a:spcPct val="150000"/>
              </a:lnSpc>
              <a:buNone/>
            </a:pPr>
            <a:r>
              <a:rPr lang="en-US" sz="900" kern="0" spc="150" dirty="0">
                <a:solidFill>
                  <a:schemeClr val="bg1"/>
                </a:solidFill>
                <a:latin typeface="Calibri" panose="020F0502020204030204" pitchFamily="34" charset="0"/>
                <a:ea typeface="Calibri" panose="020F0502020204030204" pitchFamily="34" charset="0"/>
                <a:cs typeface="Calibri" panose="020F0502020204030204" pitchFamily="34" charset="0"/>
              </a:rPr>
              <a:t>Tel.: 08552 7239780</a:t>
            </a:r>
          </a:p>
          <a:p>
            <a:pPr marL="0" indent="0" algn="l">
              <a:lnSpc>
                <a:spcPct val="150000"/>
              </a:lnSpc>
              <a:buNone/>
            </a:pPr>
            <a:r>
              <a:rPr lang="en-US" sz="900" kern="0" spc="150" dirty="0">
                <a:solidFill>
                  <a:schemeClr val="bg1"/>
                </a:solidFill>
                <a:latin typeface="Calibri" panose="020F0502020204030204" pitchFamily="34" charset="0"/>
                <a:ea typeface="Calibri" panose="020F0502020204030204" pitchFamily="34" charset="0"/>
                <a:cs typeface="Calibri" panose="020F0502020204030204" pitchFamily="34" charset="0"/>
                <a:hlinkClick r:id="rId8"/>
              </a:rPr>
              <a:t>kontakt@niedermaier-invest.de</a:t>
            </a:r>
            <a:br>
              <a:rPr lang="en-US" sz="900" kern="0" spc="150" dirty="0">
                <a:solidFill>
                  <a:schemeClr val="bg1"/>
                </a:solidFill>
                <a:latin typeface="Calibri" panose="020F0502020204030204" pitchFamily="34" charset="0"/>
                <a:ea typeface="Calibri" panose="020F0502020204030204" pitchFamily="34" charset="0"/>
                <a:cs typeface="Calibri" panose="020F0502020204030204" pitchFamily="34" charset="0"/>
              </a:rPr>
            </a:br>
            <a:r>
              <a:rPr lang="en-US" sz="900" kern="0" spc="150" dirty="0">
                <a:solidFill>
                  <a:schemeClr val="bg1"/>
                </a:solidFill>
                <a:latin typeface="Calibri" panose="020F0502020204030204" pitchFamily="34" charset="0"/>
                <a:ea typeface="Calibri" panose="020F0502020204030204" pitchFamily="34" charset="0"/>
                <a:cs typeface="Calibri" panose="020F0502020204030204" pitchFamily="34" charset="0"/>
                <a:hlinkClick r:id="rId9"/>
              </a:rPr>
              <a:t>www.niedermaier-invest.de</a:t>
            </a:r>
            <a:endParaRPr lang="en-US" sz="9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a:spLocks noGrp="1"/>
          </p:cNvSpPr>
          <p:nvPr>
            <p:ph type="body" idx="100" hasCustomPrompt="1"/>
          </p:nvPr>
        </p:nvSpPr>
        <p:spPr>
          <a:prstGeom prst="rect">
            <a:avLst/>
          </a:prstGeom>
          <a:noFill/>
          <a:ln/>
        </p:spPr>
        <p:txBody>
          <a:bodyPr wrap="square" lIns="0" tIns="0" rIns="0" bIns="0" rtlCol="0" anchor="ctr"/>
          <a:lstStyle/>
          <a:p>
            <a:pPr marL="0" indent="0" algn="l">
              <a:buNone/>
            </a:pPr>
            <a:r>
              <a:rPr lang="en-US" sz="1100" b="1" kern="0" spc="250" dirty="0">
                <a:solidFill>
                  <a:srgbClr val="85C3C2"/>
                </a:solidFill>
                <a:latin typeface="Calibri" pitchFamily="34" charset="0"/>
                <a:ea typeface="Calibri" pitchFamily="34" charset="-122"/>
                <a:cs typeface="Calibri" pitchFamily="34" charset="-120"/>
              </a:rPr>
              <a:t>ENERGIEAUSWEIS &amp; RECHTLICHES</a:t>
            </a:r>
            <a:endParaRPr lang="en-US" sz="1100" dirty="0"/>
          </a:p>
        </p:txBody>
      </p:sp>
      <p:sp>
        <p:nvSpPr>
          <p:cNvPr id="3" name="Text 0"/>
          <p:cNvSpPr>
            <a:spLocks noGrp="1"/>
          </p:cNvSpPr>
          <p:nvPr>
            <p:ph type="title" idx="101" hasCustomPrompt="1"/>
          </p:nvPr>
        </p:nvSpPr>
        <p:spPr>
          <a:prstGeom prst="rect">
            <a:avLst/>
          </a:prstGeom>
          <a:noFill/>
          <a:ln/>
        </p:spPr>
        <p:txBody>
          <a:bodyPr wrap="square" lIns="0" tIns="0" rIns="0" bIns="0" rtlCol="0" anchor="t"/>
          <a:lstStyle/>
          <a:p>
            <a:pPr marL="0" indent="0" algn="l">
              <a:buNone/>
            </a:pPr>
            <a:r>
              <a:rPr lang="en-US" sz="2700" b="1" dirty="0">
                <a:solidFill>
                  <a:srgbClr val="052A33"/>
                </a:solidFill>
                <a:latin typeface="Roboto" pitchFamily="34" charset="0"/>
                <a:ea typeface="Roboto" pitchFamily="34" charset="-122"/>
                <a:cs typeface="Roboto" pitchFamily="34" charset="-120"/>
              </a:rPr>
              <a:t>Pflichtangaben</a:t>
            </a:r>
            <a:endParaRPr lang="en-US" sz="2700" dirty="0"/>
          </a:p>
        </p:txBody>
      </p:sp>
      <p:sp>
        <p:nvSpPr>
          <p:cNvPr id="25" name="Slide Number Placeholder 0"/>
          <p:cNvSpPr>
            <a:spLocks noGrp="1"/>
          </p:cNvSpPr>
          <p:nvPr>
            <p:ph type="sldNum" sz="quarter" idx="4294967295"/>
          </p:nvPr>
        </p:nvSpPr>
        <p:spPr>
          <a:prstGeom prst="rect">
            <a:avLst/>
          </a:prstGeom>
          <a:extLst>
            <a:ext uri="{C572A759-6A51-4108-AA02-DFA0A04FC94B}">
              <ma14:wrappingTextBoxFlag xmlns:ma14="http://schemas.microsoft.com/office/mac/drawingml/2011/main" xmlns="" val="0"/>
            </a:ext>
          </a:extLst>
        </p:spPr>
        <p:txBody>
          <a:bodyPr/>
          <a:lstStyle>
            <a:lvl1pPr>
              <a:defRPr sz="750">
                <a:solidFill>
                  <a:srgbClr val="052A33"/>
                </a:solidFill>
                <a:latin typeface="Calibri"/>
                <a:ea typeface="Calibri"/>
                <a:cs typeface="Calibri"/>
              </a:defRPr>
            </a:lvl1pPr>
          </a:lstStyle>
          <a:p>
            <a:pPr algn="r"/>
            <a:fld id="{F7021451-1387-4CA6-816F-3879F97B5CBC}" type="slidenum">
              <a:rPr lang="en-US" b="1">
                <a:solidFill>
                  <a:schemeClr val="bg1"/>
                </a:solidFill>
              </a:rPr>
              <a:t>14</a:t>
            </a:fld>
            <a:endParaRPr lang="en-US">
              <a:solidFill>
                <a:schemeClr val="bg1"/>
              </a:solidFill>
            </a:endParaRPr>
          </a:p>
        </p:txBody>
      </p:sp>
      <p:sp>
        <p:nvSpPr>
          <p:cNvPr id="20" name="Text 18"/>
          <p:cNvSpPr/>
          <p:nvPr/>
        </p:nvSpPr>
        <p:spPr>
          <a:xfrm>
            <a:off x="4008592" y="1737360"/>
            <a:ext cx="3002752" cy="274320"/>
          </a:xfrm>
          <a:prstGeom prst="rect">
            <a:avLst/>
          </a:prstGeom>
          <a:noFill/>
          <a:ln/>
        </p:spPr>
        <p:txBody>
          <a:bodyPr wrap="square" lIns="0" tIns="0" rIns="0" bIns="0" rtlCol="0" anchor="ctr"/>
          <a:lstStyle/>
          <a:p>
            <a:pPr marL="0" indent="0">
              <a:buNone/>
            </a:pPr>
            <a:r>
              <a:rPr lang="en-US" sz="1050" b="1" kern="0" spc="200" dirty="0">
                <a:solidFill>
                  <a:srgbClr val="85C3C2"/>
                </a:solidFill>
                <a:latin typeface="Calibri" pitchFamily="34" charset="0"/>
                <a:ea typeface="Calibri" pitchFamily="34" charset="-122"/>
                <a:cs typeface="Calibri" pitchFamily="34" charset="-120"/>
              </a:rPr>
              <a:t>RECHTLICHE HINWEISE</a:t>
            </a:r>
            <a:endParaRPr lang="en-US" sz="1050" dirty="0"/>
          </a:p>
        </p:txBody>
      </p:sp>
      <p:sp>
        <p:nvSpPr>
          <p:cNvPr id="21" name="Text 19"/>
          <p:cNvSpPr/>
          <p:nvPr/>
        </p:nvSpPr>
        <p:spPr>
          <a:xfrm>
            <a:off x="4008592" y="2148840"/>
            <a:ext cx="3002752" cy="7056000"/>
          </a:xfrm>
          <a:prstGeom prst="rect">
            <a:avLst/>
          </a:prstGeom>
          <a:noFill/>
          <a:ln/>
        </p:spPr>
        <p:txBody>
          <a:bodyPr wrap="square" lIns="0" tIns="0" rIns="0" bIns="0" rtlCol="0" anchor="t"/>
          <a:lstStyle/>
          <a:p>
            <a:pPr marL="0" indent="0" algn="l">
              <a:lnSpc>
                <a:spcPct val="110000"/>
              </a:lnSpc>
              <a:spcAft>
                <a:spcPts val="400"/>
              </a:spcAft>
              <a:buNone/>
            </a:pPr>
            <a:r>
              <a:rPr lang="en-US" sz="1100" b="1" dirty="0">
                <a:solidFill>
                  <a:srgbClr val="052A33"/>
                </a:solidFill>
                <a:latin typeface="Roboto" pitchFamily="34" charset="0"/>
                <a:ea typeface="Roboto" pitchFamily="34" charset="-122"/>
                <a:cs typeface="Roboto" pitchFamily="34" charset="-120"/>
              </a:rPr>
              <a:t>Provision</a:t>
            </a:r>
            <a:endParaRPr lang="de-DE" sz="950" dirty="0"/>
          </a:p>
          <a:p>
            <a:pPr marL="0" indent="0" algn="l">
              <a:lnSpc>
                <a:spcPct val="110000"/>
              </a:lnSpc>
              <a:spcAft>
                <a:spcPts val="400"/>
              </a:spcAft>
              <a:buNone/>
            </a:pPr>
            <a:r>
              <a:rPr lang="en-US" sz="950" dirty="0">
                <a:solidFill>
                  <a:srgbClr val="2E3A3D"/>
                </a:solidFill>
                <a:latin typeface="Calibri" pitchFamily="34" charset="0"/>
                <a:ea typeface="Calibri" pitchFamily="34" charset="-122"/>
                <a:cs typeface="Calibri" pitchFamily="34" charset="-120"/>
              </a:rPr>
              <a:t>Käuferprovision: [OFFEN] % des Kaufpreises zzgl. gesetzl. USt., verdient bei notariellem Vertragsabschluss – bzw. provisionsfrei.</a:t>
            </a:r>
            <a:endParaRPr lang="de-DE" sz="950" dirty="0"/>
          </a:p>
          <a:p>
            <a:pPr marL="0" indent="0" algn="l">
              <a:lnSpc>
                <a:spcPct val="110000"/>
              </a:lnSpc>
              <a:spcAft>
                <a:spcPts val="400"/>
              </a:spcAft>
              <a:buNone/>
            </a:pPr>
            <a:endParaRPr lang="de-DE" sz="950" dirty="0"/>
          </a:p>
          <a:p>
            <a:pPr marL="0" indent="0" algn="l">
              <a:lnSpc>
                <a:spcPct val="110000"/>
              </a:lnSpc>
              <a:spcAft>
                <a:spcPts val="400"/>
              </a:spcAft>
              <a:buNone/>
            </a:pPr>
            <a:r>
              <a:rPr lang="en-US" sz="1100" b="1" dirty="0">
                <a:solidFill>
                  <a:srgbClr val="052A33"/>
                </a:solidFill>
                <a:latin typeface="Roboto" pitchFamily="34" charset="0"/>
                <a:ea typeface="Roboto" pitchFamily="34" charset="-122"/>
                <a:cs typeface="Roboto" pitchFamily="34" charset="-120"/>
              </a:rPr>
              <a:t>Kaufnebenkosten</a:t>
            </a:r>
            <a:endParaRPr lang="de-DE" sz="950" dirty="0"/>
          </a:p>
          <a:p>
            <a:pPr marL="0" indent="0" algn="l">
              <a:lnSpc>
                <a:spcPct val="110000"/>
              </a:lnSpc>
              <a:spcAft>
                <a:spcPts val="400"/>
              </a:spcAft>
              <a:buNone/>
            </a:pPr>
            <a:r>
              <a:rPr lang="en-US" sz="950" dirty="0">
                <a:solidFill>
                  <a:srgbClr val="2E3A3D"/>
                </a:solidFill>
                <a:latin typeface="Calibri" pitchFamily="34" charset="0"/>
                <a:ea typeface="Calibri" pitchFamily="34" charset="-122"/>
                <a:cs typeface="Calibri" pitchFamily="34" charset="-120"/>
              </a:rPr>
              <a:t>Grunderwerbsteuer Bayern 3,5 %, Notar und Grundbuch ca. 1,5–2,0 %. Bewegliches Inventar ist im Kaufvertrag gesondert auszuweisen.</a:t>
            </a:r>
            <a:endParaRPr lang="de-DE" sz="950" dirty="0"/>
          </a:p>
          <a:p>
            <a:pPr marL="0" indent="0" algn="l">
              <a:lnSpc>
                <a:spcPct val="110000"/>
              </a:lnSpc>
              <a:spcAft>
                <a:spcPts val="400"/>
              </a:spcAft>
              <a:buNone/>
            </a:pPr>
            <a:endParaRPr lang="de-DE" sz="950" dirty="0"/>
          </a:p>
          <a:p>
            <a:pPr marL="0" indent="0" algn="l">
              <a:lnSpc>
                <a:spcPct val="110000"/>
              </a:lnSpc>
              <a:spcAft>
                <a:spcPts val="400"/>
              </a:spcAft>
              <a:buNone/>
            </a:pPr>
            <a:r>
              <a:rPr lang="en-US" sz="1100" b="1" dirty="0">
                <a:solidFill>
                  <a:srgbClr val="052A33"/>
                </a:solidFill>
                <a:latin typeface="Roboto" pitchFamily="34" charset="0"/>
                <a:ea typeface="Roboto" pitchFamily="34" charset="-122"/>
                <a:cs typeface="Roboto" pitchFamily="34" charset="-120"/>
              </a:rPr>
              <a:t>Umsatzsteuer</a:t>
            </a:r>
            <a:endParaRPr lang="de-DE" sz="950" dirty="0"/>
          </a:p>
          <a:p>
            <a:pPr marL="0" indent="0" algn="l">
              <a:lnSpc>
                <a:spcPct val="110000"/>
              </a:lnSpc>
              <a:spcAft>
                <a:spcPts val="400"/>
              </a:spcAft>
              <a:buNone/>
            </a:pPr>
            <a:r>
              <a:rPr lang="en-US" sz="950" dirty="0">
                <a:solidFill>
                  <a:srgbClr val="2E3A3D"/>
                </a:solidFill>
                <a:latin typeface="Calibri" pitchFamily="34" charset="0"/>
                <a:ea typeface="Calibri" pitchFamily="34" charset="-122"/>
                <a:cs typeface="Calibri" pitchFamily="34" charset="-120"/>
              </a:rPr>
              <a:t>Der Verkauf eines vermieteten Objekts kann als Geschäftsveräußerung im Ganzen (§ 1 Abs. 1a UStG) nicht steuerbar sein; die PV-Anlage ist gesondert zu würdigen. Steuerliche Beratung empfohlen.</a:t>
            </a:r>
            <a:endParaRPr lang="de-DE" sz="950" dirty="0"/>
          </a:p>
          <a:p>
            <a:pPr marL="0" indent="0" algn="l">
              <a:lnSpc>
                <a:spcPct val="110000"/>
              </a:lnSpc>
              <a:spcAft>
                <a:spcPts val="400"/>
              </a:spcAft>
              <a:buNone/>
            </a:pPr>
            <a:endParaRPr lang="de-DE" sz="950" dirty="0"/>
          </a:p>
          <a:p>
            <a:pPr marL="0" indent="0" algn="l">
              <a:lnSpc>
                <a:spcPct val="110000"/>
              </a:lnSpc>
              <a:spcAft>
                <a:spcPts val="400"/>
              </a:spcAft>
              <a:buNone/>
            </a:pPr>
            <a:r>
              <a:rPr lang="en-US" sz="1100" b="1" dirty="0">
                <a:solidFill>
                  <a:srgbClr val="052A33"/>
                </a:solidFill>
                <a:latin typeface="Roboto" pitchFamily="34" charset="0"/>
                <a:ea typeface="Roboto" pitchFamily="34" charset="-122"/>
                <a:cs typeface="Roboto" pitchFamily="34" charset="-120"/>
              </a:rPr>
              <a:t>Haftungsausschluss</a:t>
            </a:r>
            <a:endParaRPr lang="de-DE" sz="950" dirty="0"/>
          </a:p>
          <a:p>
            <a:pPr marL="0" indent="0" algn="l">
              <a:lnSpc>
                <a:spcPct val="110000"/>
              </a:lnSpc>
              <a:spcAft>
                <a:spcPts val="400"/>
              </a:spcAft>
              <a:buNone/>
            </a:pPr>
            <a:r>
              <a:rPr lang="en-US" sz="950" dirty="0">
                <a:solidFill>
                  <a:srgbClr val="2E3A3D"/>
                </a:solidFill>
                <a:latin typeface="Calibri" pitchFamily="34" charset="0"/>
                <a:ea typeface="Calibri" pitchFamily="34" charset="-122"/>
                <a:cs typeface="Calibri" pitchFamily="34" charset="-120"/>
              </a:rPr>
              <a:t>Alle Angaben beruhen auf Informationen des Eigentümers bzw. Dritter und wurden nicht auf Richtigkeit und Vollständigkeit geprüft. Das Exposé dient der Vorabinformation, ist kein vertragliches Angebot und vertraulich zu behandeln. Irrtümer und Zwischenverkauf vorbehalten.</a:t>
            </a:r>
            <a:endParaRPr lang="de-DE" sz="950" dirty="0"/>
          </a:p>
          <a:p>
            <a:pPr marL="0" indent="0" algn="l">
              <a:lnSpc>
                <a:spcPct val="110000"/>
              </a:lnSpc>
              <a:spcAft>
                <a:spcPts val="400"/>
              </a:spcAft>
              <a:buNone/>
            </a:pPr>
            <a:endParaRPr lang="de-DE" sz="950" dirty="0"/>
          </a:p>
          <a:p>
            <a:pPr marL="0" indent="0" algn="l">
              <a:lnSpc>
                <a:spcPct val="110000"/>
              </a:lnSpc>
              <a:spcAft>
                <a:spcPts val="400"/>
              </a:spcAft>
              <a:buNone/>
            </a:pPr>
            <a:r>
              <a:rPr lang="en-US" sz="1100" b="1" dirty="0">
                <a:solidFill>
                  <a:srgbClr val="052A33"/>
                </a:solidFill>
                <a:latin typeface="Roboto" pitchFamily="34" charset="0"/>
                <a:ea typeface="Roboto" pitchFamily="34" charset="-122"/>
                <a:cs typeface="Roboto" pitchFamily="34" charset="-120"/>
              </a:rPr>
              <a:t>Grundstück &amp; Grundbuch</a:t>
            </a:r>
            <a:endParaRPr lang="de-DE" sz="950" dirty="0"/>
          </a:p>
          <a:p>
            <a:pPr marL="0" indent="0" algn="l">
              <a:lnSpc>
                <a:spcPct val="110000"/>
              </a:lnSpc>
              <a:spcAft>
                <a:spcPts val="400"/>
              </a:spcAft>
              <a:buNone/>
            </a:pPr>
            <a:r>
              <a:rPr lang="en-US" sz="950" dirty="0">
                <a:solidFill>
                  <a:srgbClr val="2E3A3D"/>
                </a:solidFill>
                <a:latin typeface="Calibri" pitchFamily="34" charset="0"/>
                <a:ea typeface="Calibri" pitchFamily="34" charset="-122"/>
                <a:cs typeface="Calibri" pitchFamily="34" charset="-120"/>
              </a:rPr>
              <a:t>Gemarkung Egglham, Flurstücke 2786, 2877 und 2878, zusammen ca. 27.413 m². Grundbuchauszug, Baulastenverzeichnis und Altlastenauskunft im Datenraum [OFFEN].</a:t>
            </a:r>
            <a:endParaRPr lang="de-DE" sz="950" dirty="0"/>
          </a:p>
          <a:p>
            <a:pPr marL="0" indent="0" algn="l">
              <a:lnSpc>
                <a:spcPct val="110000"/>
              </a:lnSpc>
              <a:spcAft>
                <a:spcPts val="400"/>
              </a:spcAft>
              <a:buNone/>
            </a:pPr>
            <a:endParaRPr lang="de-DE" sz="950" dirty="0"/>
          </a:p>
          <a:p>
            <a:pPr marL="0" indent="0" algn="l">
              <a:lnSpc>
                <a:spcPct val="110000"/>
              </a:lnSpc>
              <a:spcAft>
                <a:spcPts val="400"/>
              </a:spcAft>
              <a:buNone/>
            </a:pPr>
            <a:r>
              <a:rPr lang="en-US" sz="1100" b="1" dirty="0">
                <a:solidFill>
                  <a:srgbClr val="052A33"/>
                </a:solidFill>
                <a:latin typeface="Roboto" pitchFamily="34" charset="0"/>
                <a:ea typeface="Roboto" pitchFamily="34" charset="-122"/>
                <a:cs typeface="Roboto" pitchFamily="34" charset="-120"/>
              </a:rPr>
              <a:t>Datenschutz</a:t>
            </a:r>
            <a:endParaRPr lang="de-DE" sz="950" dirty="0"/>
          </a:p>
          <a:p>
            <a:pPr marL="0" indent="0" algn="l">
              <a:lnSpc>
                <a:spcPct val="110000"/>
              </a:lnSpc>
              <a:spcAft>
                <a:spcPts val="400"/>
              </a:spcAft>
              <a:buNone/>
            </a:pPr>
            <a:r>
              <a:rPr lang="en-US" sz="950" dirty="0">
                <a:solidFill>
                  <a:srgbClr val="2E3A3D"/>
                </a:solidFill>
                <a:latin typeface="Calibri" pitchFamily="34" charset="0"/>
                <a:ea typeface="Calibri" pitchFamily="34" charset="-122"/>
                <a:cs typeface="Calibri" pitchFamily="34" charset="-120"/>
              </a:rPr>
              <a:t>Hinweise nach Art. 13 DSGVO unter www.niedermaier-invest.de.</a:t>
            </a:r>
            <a:endParaRPr lang="de-DE" sz="950" dirty="0"/>
          </a:p>
        </p:txBody>
      </p:sp>
      <p:sp>
        <p:nvSpPr>
          <p:cNvPr id="5060" name="Text 17"/>
          <p:cNvSpPr/>
          <p:nvPr/>
        </p:nvSpPr>
        <p:spPr>
          <a:xfrm>
            <a:off x="540000" y="5724000"/>
            <a:ext cx="2988000" cy="1584000"/>
          </a:xfrm>
          <a:prstGeom prst="rect">
            <a:avLst/>
          </a:prstGeom>
          <a:noFill/>
          <a:ln/>
        </p:spPr>
        <p:txBody>
          <a:bodyPr wrap="square" lIns="0" tIns="0" rIns="0" bIns="0" rtlCol="0" anchor="ctr"/>
          <a:lstStyle/>
          <a:p>
            <a:pPr marL="0" indent="0" algn="l">
              <a:buNone/>
            </a:pPr>
            <a:r>
              <a:rPr lang="en-US" sz="950" dirty="0">
                <a:solidFill>
                  <a:srgbClr val="5B6B6E"/>
                </a:solidFill>
                <a:latin typeface="Calibri" pitchFamily="34" charset="0"/>
                <a:ea typeface="Calibri" pitchFamily="34" charset="-122"/>
                <a:cs typeface="Calibri" pitchFamily="34" charset="-120"/>
              </a:rPr>
              <a:t>Pflichtangaben nach § 87 GModG: Bei Verkauf oder Vermietung sind Ausweisart, Endenergiebedarf bzw. -verbrauch getrennt nach Wärme und Strom, wesentlicher Energieträger und Baujahr in der Anzeige anzugeben. Für Nichtwohngebäude wird keine Effizienzklasse ausgewiesen. Der Energieausweis liegt zur Besichtigung vor / wird nachgereicht [OFFEN].</a:t>
            </a:r>
            <a:endParaRPr lang="en-US" sz="1150" dirty="0"/>
          </a:p>
        </p:txBody>
      </p:sp>
      <p:sp>
        <p:nvSpPr>
          <p:cNvPr id="9031" name="FOOTER_CONTACT_LINKED">
            <a:extLst>
              <a:ext uri="{FF2B5EF4-FFF2-40B4-BE49-F238E27FC236}">
                <a16:creationId xmlns:a16="http://schemas.microsoft.com/office/drawing/2014/main" id="{EC36C97C-50DC-6B80-A6D4-4A635792DE2F}"/>
              </a:ext>
            </a:extLst>
          </p:cNvPr>
          <p:cNvSpPr/>
          <p:nvPr userDrawn="1"/>
        </p:nvSpPr>
        <p:spPr>
          <a:xfrm>
            <a:off x="2829477" y="9889757"/>
            <a:ext cx="2052077" cy="568039"/>
          </a:xfrm>
          <a:prstGeom prst="rect">
            <a:avLst/>
          </a:prstGeom>
          <a:noFill/>
          <a:ln/>
        </p:spPr>
        <p:txBody>
          <a:bodyPr wrap="square" lIns="0" tIns="0" rIns="0" bIns="0" rtlCol="0" anchor="t"/>
          <a:lstStyle/>
          <a:p>
            <a:pPr marL="0" indent="0" algn="l">
              <a:lnSpc>
                <a:spcPct val="150000"/>
              </a:lnSpc>
              <a:buNone/>
            </a:pPr>
            <a:r>
              <a:rPr lang="en-US" sz="900" kern="0" spc="150" dirty="0">
                <a:solidFill>
                  <a:schemeClr val="bg1"/>
                </a:solidFill>
                <a:latin typeface="Calibri" panose="020F0502020204030204" pitchFamily="34" charset="0"/>
                <a:ea typeface="Calibri" panose="020F0502020204030204" pitchFamily="34" charset="0"/>
                <a:cs typeface="Calibri" panose="020F0502020204030204" pitchFamily="34" charset="0"/>
              </a:rPr>
              <a:t>Tel.: 08552 7239780</a:t>
            </a:r>
          </a:p>
          <a:p>
            <a:pPr marL="0" indent="0" algn="l">
              <a:lnSpc>
                <a:spcPct val="150000"/>
              </a:lnSpc>
              <a:buNone/>
            </a:pPr>
            <a:r>
              <a:rPr lang="en-US" sz="900" kern="0" spc="150" dirty="0">
                <a:solidFill>
                  <a:schemeClr val="bg1"/>
                </a:solidFill>
                <a:latin typeface="Calibri" panose="020F0502020204030204" pitchFamily="34" charset="0"/>
                <a:ea typeface="Calibri" panose="020F0502020204030204" pitchFamily="34" charset="0"/>
                <a:cs typeface="Calibri" panose="020F0502020204030204" pitchFamily="34" charset="0"/>
                <a:hlinkClick r:id="rId3"/>
              </a:rPr>
              <a:t>kontakt@niedermaier-invest.de</a:t>
            </a:r>
            <a:br>
              <a:rPr lang="en-US" sz="900" kern="0" spc="150" dirty="0">
                <a:solidFill>
                  <a:schemeClr val="bg1"/>
                </a:solidFill>
                <a:latin typeface="Calibri" panose="020F0502020204030204" pitchFamily="34" charset="0"/>
                <a:ea typeface="Calibri" panose="020F0502020204030204" pitchFamily="34" charset="0"/>
                <a:cs typeface="Calibri" panose="020F0502020204030204" pitchFamily="34" charset="0"/>
              </a:rPr>
            </a:br>
            <a:r>
              <a:rPr lang="en-US" sz="900" kern="0" spc="150" dirty="0">
                <a:solidFill>
                  <a:schemeClr val="bg1"/>
                </a:solidFill>
                <a:latin typeface="Calibri" panose="020F0502020204030204" pitchFamily="34" charset="0"/>
                <a:ea typeface="Calibri" panose="020F0502020204030204" pitchFamily="34" charset="0"/>
                <a:cs typeface="Calibri" panose="020F0502020204030204" pitchFamily="34" charset="0"/>
                <a:hlinkClick r:id="rId4"/>
              </a:rPr>
              <a:t>www.niedermaier-invest.de</a:t>
            </a:r>
            <a:endParaRPr lang="en-US" sz="9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22" name="Text 2">
            <a:extLst>
              <a:ext uri="{FF2B5EF4-FFF2-40B4-BE49-F238E27FC236}">
                <a16:creationId xmlns:a16="http://schemas.microsoft.com/office/drawing/2014/main" id="{FE7215E3-0E9D-F00A-1BDE-930CCF58321E}"/>
              </a:ext>
            </a:extLst>
          </p:cNvPr>
          <p:cNvSpPr/>
          <p:nvPr/>
        </p:nvSpPr>
        <p:spPr>
          <a:xfrm>
            <a:off x="548640" y="1737360"/>
            <a:ext cx="3002752" cy="274320"/>
          </a:xfrm>
          <a:prstGeom prst="rect">
            <a:avLst/>
          </a:prstGeom>
          <a:noFill/>
          <a:ln/>
        </p:spPr>
        <p:txBody>
          <a:bodyPr wrap="square" lIns="0" tIns="0" rIns="0" bIns="0" rtlCol="0" anchor="ctr"/>
          <a:lstStyle/>
          <a:p>
            <a:pPr marL="0" indent="0">
              <a:buNone/>
            </a:pPr>
            <a:r>
              <a:rPr lang="en-US" sz="1050" b="1" kern="0" spc="200" dirty="0">
                <a:solidFill>
                  <a:srgbClr val="85C3C2"/>
                </a:solidFill>
                <a:latin typeface="Calibri" pitchFamily="34" charset="0"/>
                <a:ea typeface="Calibri" pitchFamily="34" charset="-122"/>
                <a:cs typeface="Calibri" pitchFamily="34" charset="-120"/>
              </a:rPr>
              <a:t>ENERGIEAUSWEIS (NICHTWOHNGEBÄUDE)</a:t>
            </a:r>
            <a:endParaRPr lang="en-US" sz="1050" dirty="0"/>
          </a:p>
        </p:txBody>
      </p:sp>
      <p:sp>
        <p:nvSpPr>
          <p:cNvPr id="23" name="Shape 3">
            <a:extLst>
              <a:ext uri="{FF2B5EF4-FFF2-40B4-BE49-F238E27FC236}">
                <a16:creationId xmlns:a16="http://schemas.microsoft.com/office/drawing/2014/main" id="{F512794F-3097-2B03-D060-A119899A5312}"/>
              </a:ext>
            </a:extLst>
          </p:cNvPr>
          <p:cNvSpPr/>
          <p:nvPr/>
        </p:nvSpPr>
        <p:spPr>
          <a:xfrm>
            <a:off x="548640" y="2148840"/>
            <a:ext cx="3002752" cy="566928"/>
          </a:xfrm>
          <a:prstGeom prst="rect">
            <a:avLst/>
          </a:prstGeom>
          <a:solidFill>
            <a:srgbClr val="F6F9F9"/>
          </a:solidFill>
          <a:ln/>
        </p:spPr>
        <p:txBody>
          <a:bodyPr/>
          <a:lstStyle/>
          <a:p>
            <a:endParaRPr lang="de-DE"/>
          </a:p>
        </p:txBody>
      </p:sp>
      <p:sp>
        <p:nvSpPr>
          <p:cNvPr id="24" name="Text 4">
            <a:extLst>
              <a:ext uri="{FF2B5EF4-FFF2-40B4-BE49-F238E27FC236}">
                <a16:creationId xmlns:a16="http://schemas.microsoft.com/office/drawing/2014/main" id="{80B3B8D3-E8AD-47D4-7160-608293E147E5}"/>
              </a:ext>
            </a:extLst>
          </p:cNvPr>
          <p:cNvSpPr/>
          <p:nvPr/>
        </p:nvSpPr>
        <p:spPr>
          <a:xfrm>
            <a:off x="658368" y="2148840"/>
            <a:ext cx="1561431" cy="566928"/>
          </a:xfrm>
          <a:prstGeom prst="rect">
            <a:avLst/>
          </a:prstGeom>
          <a:noFill/>
          <a:ln/>
        </p:spPr>
        <p:txBody>
          <a:bodyPr wrap="square" lIns="0" tIns="0" rIns="0" bIns="0" rtlCol="0" anchor="ctr"/>
          <a:lstStyle/>
          <a:p>
            <a:pPr marL="0" indent="0">
              <a:buNone/>
            </a:pPr>
            <a:r>
              <a:rPr lang="en-US" sz="1150" dirty="0">
                <a:solidFill>
                  <a:srgbClr val="7C8E92"/>
                </a:solidFill>
                <a:latin typeface="Calibri" pitchFamily="34" charset="0"/>
                <a:ea typeface="Calibri" pitchFamily="34" charset="-122"/>
                <a:cs typeface="Calibri" pitchFamily="34" charset="-120"/>
              </a:rPr>
              <a:t>Energieausweis</a:t>
            </a:r>
            <a:endParaRPr lang="en-US" sz="1150" dirty="0"/>
          </a:p>
        </p:txBody>
      </p:sp>
      <p:sp>
        <p:nvSpPr>
          <p:cNvPr id="26" name="Text 5">
            <a:extLst>
              <a:ext uri="{FF2B5EF4-FFF2-40B4-BE49-F238E27FC236}">
                <a16:creationId xmlns:a16="http://schemas.microsoft.com/office/drawing/2014/main" id="{CD00AABE-C1F2-785B-F3C7-FCA6BAD797D6}"/>
              </a:ext>
            </a:extLst>
          </p:cNvPr>
          <p:cNvSpPr/>
          <p:nvPr/>
        </p:nvSpPr>
        <p:spPr>
          <a:xfrm>
            <a:off x="2110071" y="2148840"/>
            <a:ext cx="1331593" cy="566928"/>
          </a:xfrm>
          <a:prstGeom prst="rect">
            <a:avLst/>
          </a:prstGeom>
          <a:noFill/>
          <a:ln/>
        </p:spPr>
        <p:txBody>
          <a:bodyPr wrap="square" lIns="0" tIns="0" rIns="0" bIns="0" rtlCol="0" anchor="ctr"/>
          <a:lstStyle/>
          <a:p>
            <a:pPr marL="0" indent="0">
              <a:buNone/>
            </a:pPr>
            <a:r>
              <a:rPr lang="en-US" sz="1050" b="1" dirty="0">
                <a:solidFill>
                  <a:srgbClr val="052A33"/>
                </a:solidFill>
                <a:latin typeface="Calibri" pitchFamily="34" charset="0"/>
                <a:ea typeface="Calibri" pitchFamily="34" charset="-122"/>
                <a:cs typeface="Calibri" pitchFamily="34" charset="-120"/>
              </a:rPr>
              <a:t>Vorlage </a:t>
            </a:r>
            <a:r>
              <a:rPr lang="en-US" sz="1050" b="1" dirty="0" err="1">
                <a:solidFill>
                  <a:srgbClr val="052A33"/>
                </a:solidFill>
                <a:latin typeface="Calibri" pitchFamily="34" charset="0"/>
                <a:ea typeface="Calibri" pitchFamily="34" charset="-122"/>
                <a:cs typeface="Calibri" pitchFamily="34" charset="-120"/>
              </a:rPr>
              <a:t>bei</a:t>
            </a:r>
            <a:r>
              <a:rPr lang="en-US" sz="1050" b="1" dirty="0">
                <a:solidFill>
                  <a:srgbClr val="052A33"/>
                </a:solidFill>
                <a:latin typeface="Calibri" pitchFamily="34" charset="0"/>
                <a:ea typeface="Calibri" pitchFamily="34" charset="-122"/>
                <a:cs typeface="Calibri" pitchFamily="34" charset="-120"/>
              </a:rPr>
              <a:t> </a:t>
            </a:r>
            <a:r>
              <a:rPr lang="en-US" sz="1050" b="1" dirty="0" err="1">
                <a:solidFill>
                  <a:srgbClr val="052A33"/>
                </a:solidFill>
                <a:latin typeface="Calibri" pitchFamily="34" charset="0"/>
                <a:ea typeface="Calibri" pitchFamily="34" charset="-122"/>
                <a:cs typeface="Calibri" pitchFamily="34" charset="-120"/>
              </a:rPr>
              <a:t>Besichtigung</a:t>
            </a:r>
            <a:endParaRPr lang="en-US" sz="1150" dirty="0"/>
          </a:p>
        </p:txBody>
      </p:sp>
      <p:sp>
        <p:nvSpPr>
          <p:cNvPr id="27" name="Text 6">
            <a:extLst>
              <a:ext uri="{FF2B5EF4-FFF2-40B4-BE49-F238E27FC236}">
                <a16:creationId xmlns:a16="http://schemas.microsoft.com/office/drawing/2014/main" id="{1238C827-F60E-C1FB-D3ED-E473897E8216}"/>
              </a:ext>
            </a:extLst>
          </p:cNvPr>
          <p:cNvSpPr/>
          <p:nvPr/>
        </p:nvSpPr>
        <p:spPr>
          <a:xfrm>
            <a:off x="658368" y="2715768"/>
            <a:ext cx="1561431" cy="566928"/>
          </a:xfrm>
          <a:prstGeom prst="rect">
            <a:avLst/>
          </a:prstGeom>
          <a:noFill/>
          <a:ln/>
        </p:spPr>
        <p:txBody>
          <a:bodyPr wrap="square" lIns="0" tIns="0" rIns="0" bIns="0" rtlCol="0" anchor="ctr"/>
          <a:lstStyle/>
          <a:p>
            <a:pPr marL="0" indent="0">
              <a:buNone/>
            </a:pPr>
            <a:r>
              <a:rPr lang="en-US" sz="1150" dirty="0">
                <a:solidFill>
                  <a:srgbClr val="7C8E92"/>
                </a:solidFill>
                <a:latin typeface="Calibri" pitchFamily="34" charset="0"/>
                <a:ea typeface="Calibri" pitchFamily="34" charset="-122"/>
                <a:cs typeface="Calibri" pitchFamily="34" charset="-120"/>
              </a:rPr>
              <a:t>Ausstellung</a:t>
            </a:r>
            <a:endParaRPr lang="en-US" sz="1150" dirty="0"/>
          </a:p>
        </p:txBody>
      </p:sp>
      <p:sp>
        <p:nvSpPr>
          <p:cNvPr id="28" name="Text 7">
            <a:extLst>
              <a:ext uri="{FF2B5EF4-FFF2-40B4-BE49-F238E27FC236}">
                <a16:creationId xmlns:a16="http://schemas.microsoft.com/office/drawing/2014/main" id="{D035849F-1824-6697-2C93-EF287B03AB11}"/>
              </a:ext>
            </a:extLst>
          </p:cNvPr>
          <p:cNvSpPr/>
          <p:nvPr/>
        </p:nvSpPr>
        <p:spPr>
          <a:xfrm>
            <a:off x="2110071" y="2715768"/>
            <a:ext cx="1331593" cy="566928"/>
          </a:xfrm>
          <a:prstGeom prst="rect">
            <a:avLst/>
          </a:prstGeom>
          <a:noFill/>
          <a:ln/>
        </p:spPr>
        <p:txBody>
          <a:bodyPr wrap="square" lIns="0" tIns="0" rIns="0" bIns="0" rtlCol="0" anchor="ctr"/>
          <a:lstStyle/>
          <a:p>
            <a:pPr marL="0" indent="0">
              <a:buNone/>
            </a:pPr>
            <a:r>
              <a:rPr lang="en-US" sz="1050" b="1" dirty="0" err="1">
                <a:solidFill>
                  <a:srgbClr val="052A33"/>
                </a:solidFill>
                <a:latin typeface="Calibri" pitchFamily="34" charset="0"/>
                <a:ea typeface="Calibri" pitchFamily="34" charset="-122"/>
                <a:cs typeface="Calibri" pitchFamily="34" charset="-120"/>
              </a:rPr>
              <a:t>Beauftragt</a:t>
            </a:r>
            <a:endParaRPr lang="en-US" sz="1150" dirty="0"/>
          </a:p>
        </p:txBody>
      </p:sp>
      <p:sp>
        <p:nvSpPr>
          <p:cNvPr id="29" name="Shape 8">
            <a:extLst>
              <a:ext uri="{FF2B5EF4-FFF2-40B4-BE49-F238E27FC236}">
                <a16:creationId xmlns:a16="http://schemas.microsoft.com/office/drawing/2014/main" id="{FBE5A5EA-2E40-8392-46D1-64F79B7FFFA2}"/>
              </a:ext>
            </a:extLst>
          </p:cNvPr>
          <p:cNvSpPr/>
          <p:nvPr/>
        </p:nvSpPr>
        <p:spPr>
          <a:xfrm>
            <a:off x="548640" y="3282696"/>
            <a:ext cx="3002752" cy="566928"/>
          </a:xfrm>
          <a:prstGeom prst="rect">
            <a:avLst/>
          </a:prstGeom>
          <a:solidFill>
            <a:srgbClr val="F6F9F9"/>
          </a:solidFill>
          <a:ln/>
        </p:spPr>
        <p:txBody>
          <a:bodyPr/>
          <a:lstStyle/>
          <a:p>
            <a:endParaRPr lang="de-DE"/>
          </a:p>
        </p:txBody>
      </p:sp>
      <p:sp>
        <p:nvSpPr>
          <p:cNvPr id="30" name="Text 9">
            <a:extLst>
              <a:ext uri="{FF2B5EF4-FFF2-40B4-BE49-F238E27FC236}">
                <a16:creationId xmlns:a16="http://schemas.microsoft.com/office/drawing/2014/main" id="{60138D1C-6273-6296-3CFB-56A5693275D6}"/>
              </a:ext>
            </a:extLst>
          </p:cNvPr>
          <p:cNvSpPr/>
          <p:nvPr/>
        </p:nvSpPr>
        <p:spPr>
          <a:xfrm>
            <a:off x="658368" y="3282696"/>
            <a:ext cx="1561431" cy="566928"/>
          </a:xfrm>
          <a:prstGeom prst="rect">
            <a:avLst/>
          </a:prstGeom>
          <a:noFill/>
          <a:ln/>
        </p:spPr>
        <p:txBody>
          <a:bodyPr wrap="square" lIns="0" tIns="0" rIns="0" bIns="0" rtlCol="0" anchor="ctr"/>
          <a:lstStyle/>
          <a:p>
            <a:pPr marL="0" indent="0">
              <a:buNone/>
            </a:pPr>
            <a:r>
              <a:rPr lang="en-US" sz="1150" dirty="0">
                <a:solidFill>
                  <a:srgbClr val="7C8E92"/>
                </a:solidFill>
                <a:latin typeface="Calibri" pitchFamily="34" charset="0"/>
                <a:ea typeface="Calibri" pitchFamily="34" charset="-122"/>
                <a:cs typeface="Calibri" pitchFamily="34" charset="-120"/>
              </a:rPr>
              <a:t>Art des Ausweises</a:t>
            </a:r>
            <a:endParaRPr lang="en-US" sz="1150" dirty="0"/>
          </a:p>
        </p:txBody>
      </p:sp>
      <p:sp>
        <p:nvSpPr>
          <p:cNvPr id="31" name="Text 10">
            <a:extLst>
              <a:ext uri="{FF2B5EF4-FFF2-40B4-BE49-F238E27FC236}">
                <a16:creationId xmlns:a16="http://schemas.microsoft.com/office/drawing/2014/main" id="{9265777B-FC4D-2639-EA9A-5C57BC3836CB}"/>
              </a:ext>
            </a:extLst>
          </p:cNvPr>
          <p:cNvSpPr/>
          <p:nvPr/>
        </p:nvSpPr>
        <p:spPr>
          <a:xfrm>
            <a:off x="2110071" y="3282696"/>
            <a:ext cx="1331593" cy="566928"/>
          </a:xfrm>
          <a:prstGeom prst="rect">
            <a:avLst/>
          </a:prstGeom>
          <a:noFill/>
          <a:ln/>
        </p:spPr>
        <p:txBody>
          <a:bodyPr wrap="square" lIns="0" tIns="0" rIns="0" bIns="0" rtlCol="0" anchor="ctr"/>
          <a:lstStyle/>
          <a:p>
            <a:pPr marL="0" indent="0">
              <a:buNone/>
            </a:pPr>
            <a:r>
              <a:rPr lang="en-US" sz="1050" b="1" dirty="0">
                <a:solidFill>
                  <a:srgbClr val="052A33"/>
                </a:solidFill>
                <a:latin typeface="Calibri" pitchFamily="34" charset="0"/>
                <a:ea typeface="Calibri" pitchFamily="34" charset="-122"/>
                <a:cs typeface="Calibri" pitchFamily="34" charset="-120"/>
              </a:rPr>
              <a:t>Bedarfs- </a:t>
            </a:r>
            <a:r>
              <a:rPr lang="en-US" sz="1050" b="1" dirty="0" err="1">
                <a:solidFill>
                  <a:srgbClr val="052A33"/>
                </a:solidFill>
                <a:latin typeface="Calibri" pitchFamily="34" charset="0"/>
                <a:ea typeface="Calibri" pitchFamily="34" charset="-122"/>
                <a:cs typeface="Calibri" pitchFamily="34" charset="-120"/>
              </a:rPr>
              <a:t>oder</a:t>
            </a:r>
            <a:r>
              <a:rPr lang="en-US" sz="1050" b="1" dirty="0">
                <a:solidFill>
                  <a:srgbClr val="052A33"/>
                </a:solidFill>
                <a:latin typeface="Calibri" pitchFamily="34" charset="0"/>
                <a:ea typeface="Calibri" pitchFamily="34" charset="-122"/>
                <a:cs typeface="Calibri" pitchFamily="34" charset="-120"/>
              </a:rPr>
              <a:t> </a:t>
            </a:r>
            <a:r>
              <a:rPr lang="en-US" sz="1050" b="1" dirty="0" err="1">
                <a:solidFill>
                  <a:srgbClr val="052A33"/>
                </a:solidFill>
                <a:latin typeface="Calibri" pitchFamily="34" charset="0"/>
                <a:ea typeface="Calibri" pitchFamily="34" charset="-122"/>
                <a:cs typeface="Calibri" pitchFamily="34" charset="-120"/>
              </a:rPr>
              <a:t>Verbrauchsausweis</a:t>
            </a:r>
            <a:endParaRPr lang="en-US" sz="1150" dirty="0"/>
          </a:p>
        </p:txBody>
      </p:sp>
      <p:sp>
        <p:nvSpPr>
          <p:cNvPr id="32" name="Text 11">
            <a:extLst>
              <a:ext uri="{FF2B5EF4-FFF2-40B4-BE49-F238E27FC236}">
                <a16:creationId xmlns:a16="http://schemas.microsoft.com/office/drawing/2014/main" id="{4921D2EC-5A75-DE19-A267-4C35FC4EBB3E}"/>
              </a:ext>
            </a:extLst>
          </p:cNvPr>
          <p:cNvSpPr/>
          <p:nvPr/>
        </p:nvSpPr>
        <p:spPr>
          <a:xfrm>
            <a:off x="658368" y="3849624"/>
            <a:ext cx="1561431" cy="566928"/>
          </a:xfrm>
          <a:prstGeom prst="rect">
            <a:avLst/>
          </a:prstGeom>
          <a:noFill/>
          <a:ln/>
        </p:spPr>
        <p:txBody>
          <a:bodyPr wrap="square" lIns="0" tIns="0" rIns="0" bIns="0" rtlCol="0" anchor="ctr"/>
          <a:lstStyle/>
          <a:p>
            <a:pPr marL="0" indent="0">
              <a:buNone/>
            </a:pPr>
            <a:r>
              <a:rPr lang="en-US" sz="1150" dirty="0">
                <a:solidFill>
                  <a:srgbClr val="7C8E92"/>
                </a:solidFill>
                <a:latin typeface="Calibri" pitchFamily="34" charset="0"/>
                <a:ea typeface="Calibri" pitchFamily="34" charset="-122"/>
                <a:cs typeface="Calibri" pitchFamily="34" charset="-120"/>
              </a:rPr>
              <a:t>Wesentl. Energieträger</a:t>
            </a:r>
            <a:endParaRPr lang="en-US" sz="1150" dirty="0"/>
          </a:p>
        </p:txBody>
      </p:sp>
      <p:sp>
        <p:nvSpPr>
          <p:cNvPr id="33" name="Text 12">
            <a:extLst>
              <a:ext uri="{FF2B5EF4-FFF2-40B4-BE49-F238E27FC236}">
                <a16:creationId xmlns:a16="http://schemas.microsoft.com/office/drawing/2014/main" id="{3436B78F-5FA3-8167-C660-BE5F35B7B4C3}"/>
              </a:ext>
            </a:extLst>
          </p:cNvPr>
          <p:cNvSpPr/>
          <p:nvPr/>
        </p:nvSpPr>
        <p:spPr>
          <a:xfrm>
            <a:off x="2110071" y="3849624"/>
            <a:ext cx="1331593" cy="566928"/>
          </a:xfrm>
          <a:prstGeom prst="rect">
            <a:avLst/>
          </a:prstGeom>
          <a:noFill/>
          <a:ln/>
        </p:spPr>
        <p:txBody>
          <a:bodyPr wrap="square" lIns="0" tIns="0" rIns="0" bIns="0" rtlCol="0" anchor="ctr"/>
          <a:lstStyle/>
          <a:p>
            <a:pPr marL="0" indent="0">
              <a:buNone/>
            </a:pPr>
            <a:r>
              <a:rPr lang="en-US" sz="1050" b="1" dirty="0" err="1">
                <a:solidFill>
                  <a:srgbClr val="052A33"/>
                </a:solidFill>
                <a:latin typeface="Calibri" pitchFamily="34" charset="0"/>
                <a:ea typeface="Calibri" pitchFamily="34" charset="-122"/>
                <a:cs typeface="Calibri" pitchFamily="34" charset="-120"/>
              </a:rPr>
              <a:t>Holzpellets</a:t>
            </a:r>
            <a:r>
              <a:rPr lang="en-US" sz="1050" b="1" dirty="0">
                <a:solidFill>
                  <a:srgbClr val="052A33"/>
                </a:solidFill>
                <a:latin typeface="Calibri" pitchFamily="34" charset="0"/>
                <a:ea typeface="Calibri" pitchFamily="34" charset="-122"/>
                <a:cs typeface="Calibri" pitchFamily="34" charset="-120"/>
              </a:rPr>
              <a:t> </a:t>
            </a:r>
          </a:p>
          <a:p>
            <a:pPr marL="0" indent="0">
              <a:buNone/>
            </a:pPr>
            <a:r>
              <a:rPr lang="en-US" sz="1050" b="1" dirty="0">
                <a:solidFill>
                  <a:srgbClr val="052A33"/>
                </a:solidFill>
                <a:latin typeface="Calibri" pitchFamily="34" charset="0"/>
                <a:ea typeface="Calibri" pitchFamily="34" charset="-122"/>
                <a:cs typeface="Calibri" pitchFamily="34" charset="-120"/>
              </a:rPr>
              <a:t>(Heizung Bj. 2024)</a:t>
            </a:r>
            <a:endParaRPr lang="en-US" sz="1150" dirty="0"/>
          </a:p>
        </p:txBody>
      </p:sp>
      <p:sp>
        <p:nvSpPr>
          <p:cNvPr id="34" name="Shape 13">
            <a:extLst>
              <a:ext uri="{FF2B5EF4-FFF2-40B4-BE49-F238E27FC236}">
                <a16:creationId xmlns:a16="http://schemas.microsoft.com/office/drawing/2014/main" id="{10909FAC-D640-A0DA-97B0-07AC3D724E03}"/>
              </a:ext>
            </a:extLst>
          </p:cNvPr>
          <p:cNvSpPr/>
          <p:nvPr/>
        </p:nvSpPr>
        <p:spPr>
          <a:xfrm>
            <a:off x="548640" y="4416552"/>
            <a:ext cx="3002752" cy="566928"/>
          </a:xfrm>
          <a:prstGeom prst="rect">
            <a:avLst/>
          </a:prstGeom>
          <a:solidFill>
            <a:srgbClr val="F6F9F9"/>
          </a:solidFill>
          <a:ln/>
        </p:spPr>
        <p:txBody>
          <a:bodyPr/>
          <a:lstStyle/>
          <a:p>
            <a:endParaRPr lang="de-DE"/>
          </a:p>
        </p:txBody>
      </p:sp>
      <p:sp>
        <p:nvSpPr>
          <p:cNvPr id="35" name="Text 14">
            <a:extLst>
              <a:ext uri="{FF2B5EF4-FFF2-40B4-BE49-F238E27FC236}">
                <a16:creationId xmlns:a16="http://schemas.microsoft.com/office/drawing/2014/main" id="{A2DE5EDB-7AF6-1E73-1E11-FFD2A17B6676}"/>
              </a:ext>
            </a:extLst>
          </p:cNvPr>
          <p:cNvSpPr/>
          <p:nvPr/>
        </p:nvSpPr>
        <p:spPr>
          <a:xfrm>
            <a:off x="658368" y="4416552"/>
            <a:ext cx="1561431" cy="566928"/>
          </a:xfrm>
          <a:prstGeom prst="rect">
            <a:avLst/>
          </a:prstGeom>
          <a:noFill/>
          <a:ln/>
        </p:spPr>
        <p:txBody>
          <a:bodyPr wrap="square" lIns="0" tIns="0" rIns="0" bIns="0" rtlCol="0" anchor="ctr"/>
          <a:lstStyle/>
          <a:p>
            <a:pPr marL="0" indent="0">
              <a:buNone/>
            </a:pPr>
            <a:r>
              <a:rPr lang="en-US" sz="1150" dirty="0">
                <a:solidFill>
                  <a:srgbClr val="7C8E92"/>
                </a:solidFill>
                <a:latin typeface="Calibri" pitchFamily="34" charset="0"/>
                <a:ea typeface="Calibri" pitchFamily="34" charset="-122"/>
                <a:cs typeface="Calibri" pitchFamily="34" charset="-120"/>
              </a:rPr>
              <a:t>Baujahre Gesamtanlage</a:t>
            </a:r>
            <a:endParaRPr lang="en-US" sz="1150" dirty="0"/>
          </a:p>
        </p:txBody>
      </p:sp>
      <p:sp>
        <p:nvSpPr>
          <p:cNvPr id="36" name="Text 15">
            <a:extLst>
              <a:ext uri="{FF2B5EF4-FFF2-40B4-BE49-F238E27FC236}">
                <a16:creationId xmlns:a16="http://schemas.microsoft.com/office/drawing/2014/main" id="{4BBBC1B9-3895-B388-55C4-F15C404EABA7}"/>
              </a:ext>
            </a:extLst>
          </p:cNvPr>
          <p:cNvSpPr/>
          <p:nvPr/>
        </p:nvSpPr>
        <p:spPr>
          <a:xfrm>
            <a:off x="2110071" y="4416552"/>
            <a:ext cx="1331593" cy="566928"/>
          </a:xfrm>
          <a:prstGeom prst="rect">
            <a:avLst/>
          </a:prstGeom>
          <a:noFill/>
          <a:ln/>
        </p:spPr>
        <p:txBody>
          <a:bodyPr wrap="square" lIns="0" tIns="0" rIns="0" bIns="0" rtlCol="0" anchor="ctr"/>
          <a:lstStyle/>
          <a:p>
            <a:pPr marL="0" indent="0">
              <a:buNone/>
            </a:pPr>
            <a:r>
              <a:rPr lang="en-US" sz="1050" b="1" dirty="0">
                <a:solidFill>
                  <a:srgbClr val="052A33"/>
                </a:solidFill>
                <a:latin typeface="Calibri" pitchFamily="34" charset="0"/>
                <a:ea typeface="Calibri" pitchFamily="34" charset="-122"/>
                <a:cs typeface="Calibri" pitchFamily="34" charset="-120"/>
              </a:rPr>
              <a:t>1982-1993</a:t>
            </a:r>
            <a:endParaRPr lang="en-US" sz="1150" dirty="0"/>
          </a:p>
        </p:txBody>
      </p:sp>
      <p:sp>
        <p:nvSpPr>
          <p:cNvPr id="37" name="Text 16">
            <a:extLst>
              <a:ext uri="{FF2B5EF4-FFF2-40B4-BE49-F238E27FC236}">
                <a16:creationId xmlns:a16="http://schemas.microsoft.com/office/drawing/2014/main" id="{D559A770-12AD-9D64-22D1-C2A62F4ED45F}"/>
              </a:ext>
            </a:extLst>
          </p:cNvPr>
          <p:cNvSpPr/>
          <p:nvPr/>
        </p:nvSpPr>
        <p:spPr>
          <a:xfrm>
            <a:off x="658368" y="4983480"/>
            <a:ext cx="1561431" cy="566928"/>
          </a:xfrm>
          <a:prstGeom prst="rect">
            <a:avLst/>
          </a:prstGeom>
          <a:noFill/>
          <a:ln/>
        </p:spPr>
        <p:txBody>
          <a:bodyPr wrap="square" lIns="0" tIns="0" rIns="0" bIns="0" rtlCol="0" anchor="ctr"/>
          <a:lstStyle/>
          <a:p>
            <a:pPr marL="0" indent="0">
              <a:buNone/>
            </a:pPr>
            <a:r>
              <a:rPr lang="en-US" sz="1150" dirty="0">
                <a:solidFill>
                  <a:srgbClr val="7C8E92"/>
                </a:solidFill>
                <a:latin typeface="Calibri" pitchFamily="34" charset="0"/>
                <a:ea typeface="Calibri" pitchFamily="34" charset="-122"/>
                <a:cs typeface="Calibri" pitchFamily="34" charset="-120"/>
              </a:rPr>
              <a:t>Rechtsgrundlage</a:t>
            </a:r>
            <a:endParaRPr lang="en-US" sz="1150" dirty="0"/>
          </a:p>
        </p:txBody>
      </p:sp>
      <p:sp>
        <p:nvSpPr>
          <p:cNvPr id="38" name="Text 17">
            <a:extLst>
              <a:ext uri="{FF2B5EF4-FFF2-40B4-BE49-F238E27FC236}">
                <a16:creationId xmlns:a16="http://schemas.microsoft.com/office/drawing/2014/main" id="{D54E4B5E-189B-235B-436E-695BC45775C7}"/>
              </a:ext>
            </a:extLst>
          </p:cNvPr>
          <p:cNvSpPr/>
          <p:nvPr/>
        </p:nvSpPr>
        <p:spPr>
          <a:xfrm>
            <a:off x="2110071" y="4983480"/>
            <a:ext cx="1331593" cy="566928"/>
          </a:xfrm>
          <a:prstGeom prst="rect">
            <a:avLst/>
          </a:prstGeom>
          <a:noFill/>
          <a:ln/>
        </p:spPr>
        <p:txBody>
          <a:bodyPr wrap="square" lIns="0" tIns="0" rIns="0" bIns="0" rtlCol="0" anchor="ctr"/>
          <a:lstStyle/>
          <a:p>
            <a:pPr marL="0" indent="0">
              <a:buNone/>
            </a:pPr>
            <a:r>
              <a:rPr lang="en-US" sz="1050" b="1" dirty="0">
                <a:solidFill>
                  <a:srgbClr val="052A33"/>
                </a:solidFill>
                <a:latin typeface="Calibri" pitchFamily="34" charset="0"/>
                <a:ea typeface="Calibri" pitchFamily="34" charset="-122"/>
                <a:cs typeface="Calibri" pitchFamily="34" charset="-120"/>
              </a:rPr>
              <a:t>§§ 80, 87 GModG (vormals GEG)</a:t>
            </a:r>
            <a:endParaRPr lang="en-US" sz="11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4" name="Text 2"/>
          <p:cNvSpPr/>
          <p:nvPr/>
        </p:nvSpPr>
        <p:spPr>
          <a:xfrm>
            <a:off x="548640" y="1574640"/>
            <a:ext cx="6462705" cy="320040"/>
          </a:xfrm>
          <a:prstGeom prst="rect">
            <a:avLst/>
          </a:prstGeom>
          <a:noFill/>
          <a:ln/>
        </p:spPr>
        <p:txBody>
          <a:bodyPr wrap="square" lIns="0" tIns="0" rIns="0" bIns="0" rtlCol="0" anchor="ctr"/>
          <a:lstStyle/>
          <a:p>
            <a:pPr marL="0" indent="0">
              <a:buNone/>
            </a:pPr>
            <a:r>
              <a:rPr lang="en-US" sz="1200" b="1" kern="0" spc="300" dirty="0">
                <a:solidFill>
                  <a:srgbClr val="85C3C2"/>
                </a:solidFill>
                <a:latin typeface="Calibri" pitchFamily="34" charset="0"/>
                <a:ea typeface="Calibri" pitchFamily="34" charset="-122"/>
                <a:cs typeface="Calibri" pitchFamily="34" charset="-120"/>
              </a:rPr>
              <a:t>IHR ANSPRECHPARTNER</a:t>
            </a:r>
            <a:endParaRPr lang="en-US" sz="1200" dirty="0"/>
          </a:p>
        </p:txBody>
      </p:sp>
      <p:sp>
        <p:nvSpPr>
          <p:cNvPr id="5" name="Text 3"/>
          <p:cNvSpPr/>
          <p:nvPr/>
        </p:nvSpPr>
        <p:spPr>
          <a:xfrm>
            <a:off x="548640" y="1940400"/>
            <a:ext cx="6462705" cy="640080"/>
          </a:xfrm>
          <a:prstGeom prst="rect">
            <a:avLst/>
          </a:prstGeom>
          <a:noFill/>
          <a:ln/>
        </p:spPr>
        <p:txBody>
          <a:bodyPr wrap="square" lIns="0" tIns="0" rIns="0" bIns="0" rtlCol="0" anchor="ctr"/>
          <a:lstStyle/>
          <a:p>
            <a:pPr marL="0" indent="0">
              <a:buNone/>
            </a:pPr>
            <a:r>
              <a:rPr lang="en-US" sz="3000" b="1" dirty="0">
                <a:solidFill>
                  <a:srgbClr val="FFFFFF"/>
                </a:solidFill>
                <a:latin typeface="Roboto" pitchFamily="34" charset="0"/>
                <a:ea typeface="Roboto" pitchFamily="34" charset="-122"/>
                <a:cs typeface="Roboto" pitchFamily="34" charset="-120"/>
              </a:rPr>
              <a:t>Simon </a:t>
            </a:r>
            <a:r>
              <a:rPr lang="en-US" sz="3000" b="1" dirty="0" err="1">
                <a:solidFill>
                  <a:srgbClr val="FFFFFF"/>
                </a:solidFill>
                <a:latin typeface="Roboto" pitchFamily="34" charset="0"/>
                <a:ea typeface="Roboto" pitchFamily="34" charset="-122"/>
                <a:cs typeface="Roboto" pitchFamily="34" charset="-120"/>
              </a:rPr>
              <a:t>Wirkert</a:t>
            </a:r>
            <a:endParaRPr lang="en-US" sz="3000" dirty="0"/>
          </a:p>
        </p:txBody>
      </p:sp>
      <p:sp>
        <p:nvSpPr>
          <p:cNvPr id="6" name="Text 4"/>
          <p:cNvSpPr/>
          <p:nvPr/>
        </p:nvSpPr>
        <p:spPr>
          <a:xfrm>
            <a:off x="548640" y="2580480"/>
            <a:ext cx="6462705" cy="365760"/>
          </a:xfrm>
          <a:prstGeom prst="rect">
            <a:avLst/>
          </a:prstGeom>
          <a:noFill/>
          <a:ln/>
        </p:spPr>
        <p:txBody>
          <a:bodyPr wrap="square" lIns="0" tIns="0" rIns="0" bIns="0" rtlCol="0" anchor="ctr"/>
          <a:lstStyle/>
          <a:p>
            <a:pPr marL="0" indent="0">
              <a:buNone/>
            </a:pPr>
            <a:r>
              <a:rPr lang="en-US" sz="1400" dirty="0" err="1">
                <a:solidFill>
                  <a:srgbClr val="84A8C0"/>
                </a:solidFill>
                <a:latin typeface="Calibri" pitchFamily="34" charset="0"/>
                <a:ea typeface="Calibri" pitchFamily="34" charset="-122"/>
                <a:cs typeface="Calibri" pitchFamily="34" charset="-120"/>
              </a:rPr>
              <a:t>Geschäftsführung</a:t>
            </a:r>
            <a:r>
              <a:rPr lang="en-US" sz="1400" dirty="0">
                <a:solidFill>
                  <a:srgbClr val="84A8C0"/>
                </a:solidFill>
                <a:latin typeface="Calibri" pitchFamily="34" charset="0"/>
                <a:ea typeface="Calibri" pitchFamily="34" charset="-122"/>
                <a:cs typeface="Calibri" pitchFamily="34" charset="-120"/>
              </a:rPr>
              <a:t>  ·  Niedermaier Invest GmbH</a:t>
            </a:r>
            <a:endParaRPr lang="en-US" sz="1400" dirty="0"/>
          </a:p>
        </p:txBody>
      </p:sp>
      <p:pic>
        <p:nvPicPr>
          <p:cNvPr id="7" name="Image 0" descr="preencoded.png"/>
          <p:cNvPicPr>
            <a:picLocks noChangeAspect="1"/>
          </p:cNvPicPr>
          <p:nvPr/>
        </p:nvPicPr>
        <p:blipFill>
          <a:blip r:embed="rId3"/>
          <a:stretch>
            <a:fillRect/>
          </a:stretch>
        </p:blipFill>
        <p:spPr>
          <a:xfrm>
            <a:off x="548640" y="3613752"/>
            <a:ext cx="256032" cy="256032"/>
          </a:xfrm>
          <a:prstGeom prst="rect">
            <a:avLst/>
          </a:prstGeom>
        </p:spPr>
      </p:pic>
      <p:sp>
        <p:nvSpPr>
          <p:cNvPr id="8" name="Text 5"/>
          <p:cNvSpPr/>
          <p:nvPr/>
        </p:nvSpPr>
        <p:spPr>
          <a:xfrm>
            <a:off x="1005840" y="3586320"/>
            <a:ext cx="6005505" cy="365760"/>
          </a:xfrm>
          <a:prstGeom prst="rect">
            <a:avLst/>
          </a:prstGeom>
          <a:noFill/>
          <a:ln/>
        </p:spPr>
        <p:txBody>
          <a:bodyPr wrap="square" lIns="0" tIns="0" rIns="0" bIns="0" rtlCol="0" anchor="ctr"/>
          <a:lstStyle/>
          <a:p>
            <a:pPr marL="0" indent="0">
              <a:buNone/>
            </a:pPr>
            <a:r>
              <a:rPr lang="en-US" sz="1400" dirty="0">
                <a:solidFill>
                  <a:srgbClr val="FFFFFF"/>
                </a:solidFill>
                <a:latin typeface="Calibri" pitchFamily="34" charset="0"/>
                <a:ea typeface="Calibri" pitchFamily="34" charset="-122"/>
                <a:cs typeface="Calibri" pitchFamily="34" charset="-120"/>
              </a:rPr>
              <a:t>Niedermaier Invest GmbH  ·  Finkenweg 2a  ·  94481 Grafenau</a:t>
            </a:r>
            <a:endParaRPr lang="en-US" sz="1400" dirty="0"/>
          </a:p>
        </p:txBody>
      </p:sp>
      <p:pic>
        <p:nvPicPr>
          <p:cNvPr id="9" name="Image 1" descr="preencoded.png"/>
          <p:cNvPicPr>
            <a:picLocks noChangeAspect="1"/>
          </p:cNvPicPr>
          <p:nvPr/>
        </p:nvPicPr>
        <p:blipFill>
          <a:blip r:embed="rId4"/>
          <a:stretch>
            <a:fillRect/>
          </a:stretch>
        </p:blipFill>
        <p:spPr>
          <a:xfrm>
            <a:off x="548640" y="4180680"/>
            <a:ext cx="256032" cy="256032"/>
          </a:xfrm>
          <a:prstGeom prst="rect">
            <a:avLst/>
          </a:prstGeom>
        </p:spPr>
      </p:pic>
      <p:sp>
        <p:nvSpPr>
          <p:cNvPr id="10" name="Text 6"/>
          <p:cNvSpPr/>
          <p:nvPr/>
        </p:nvSpPr>
        <p:spPr>
          <a:xfrm>
            <a:off x="1005840" y="4153248"/>
            <a:ext cx="6005505" cy="365760"/>
          </a:xfrm>
          <a:prstGeom prst="rect">
            <a:avLst/>
          </a:prstGeom>
          <a:noFill/>
          <a:ln/>
        </p:spPr>
        <p:txBody>
          <a:bodyPr wrap="square" lIns="0" tIns="0" rIns="0" bIns="0" rtlCol="0" anchor="ctr"/>
          <a:lstStyle/>
          <a:p>
            <a:r>
              <a:rPr lang="en-US" sz="1400" dirty="0">
                <a:solidFill>
                  <a:srgbClr val="FFFFFF"/>
                </a:solidFill>
                <a:latin typeface="Calibri" pitchFamily="34" charset="0"/>
                <a:ea typeface="Calibri" pitchFamily="34" charset="-122"/>
                <a:cs typeface="Calibri" pitchFamily="34" charset="-120"/>
              </a:rPr>
              <a:t>+49 8552 7239780   ·   Mobil: </a:t>
            </a:r>
            <a:r>
              <a:rPr lang="de-DE" sz="1400" dirty="0">
                <a:solidFill>
                  <a:srgbClr val="FFFFFF"/>
                </a:solidFill>
                <a:latin typeface="Calibri" pitchFamily="34" charset="0"/>
                <a:ea typeface="Calibri" pitchFamily="34" charset="-122"/>
                <a:cs typeface="Calibri" pitchFamily="34" charset="-120"/>
              </a:rPr>
              <a:t>0151 14125418</a:t>
            </a:r>
            <a:endParaRPr lang="en-US" sz="1400" dirty="0">
              <a:solidFill>
                <a:srgbClr val="FFFFFF"/>
              </a:solidFill>
              <a:latin typeface="Calibri" pitchFamily="34" charset="0"/>
              <a:ea typeface="Calibri" pitchFamily="34" charset="-122"/>
              <a:cs typeface="Calibri" pitchFamily="34" charset="-120"/>
            </a:endParaRPr>
          </a:p>
        </p:txBody>
      </p:sp>
      <p:pic>
        <p:nvPicPr>
          <p:cNvPr id="11" name="Image 2" descr="preencoded.png"/>
          <p:cNvPicPr>
            <a:picLocks noChangeAspect="1"/>
          </p:cNvPicPr>
          <p:nvPr/>
        </p:nvPicPr>
        <p:blipFill>
          <a:blip r:embed="rId5"/>
          <a:stretch>
            <a:fillRect/>
          </a:stretch>
        </p:blipFill>
        <p:spPr>
          <a:xfrm>
            <a:off x="548640" y="4747608"/>
            <a:ext cx="256032" cy="256032"/>
          </a:xfrm>
          <a:prstGeom prst="rect">
            <a:avLst/>
          </a:prstGeom>
        </p:spPr>
      </p:pic>
      <p:sp>
        <p:nvSpPr>
          <p:cNvPr id="12" name="Text 7"/>
          <p:cNvSpPr/>
          <p:nvPr/>
        </p:nvSpPr>
        <p:spPr>
          <a:xfrm>
            <a:off x="1005840" y="4720176"/>
            <a:ext cx="6005505" cy="365760"/>
          </a:xfrm>
          <a:prstGeom prst="rect">
            <a:avLst/>
          </a:prstGeom>
          <a:noFill/>
          <a:ln/>
        </p:spPr>
        <p:txBody>
          <a:bodyPr wrap="square" lIns="0" tIns="0" rIns="0" bIns="0" rtlCol="0" anchor="ctr"/>
          <a:lstStyle/>
          <a:p>
            <a:pPr marL="0" indent="0">
              <a:buNone/>
            </a:pPr>
            <a:r>
              <a:rPr lang="en-US" sz="1400" dirty="0">
                <a:solidFill>
                  <a:srgbClr val="FFFFFF"/>
                </a:solidFill>
                <a:latin typeface="Calibri" pitchFamily="34" charset="0"/>
                <a:ea typeface="Calibri" pitchFamily="34" charset="-122"/>
                <a:cs typeface="Calibri" pitchFamily="34" charset="-120"/>
                <a:hlinkClick r:id="rId6"/>
              </a:rPr>
              <a:t>kontakt@niedermaier-invest.de</a:t>
            </a:r>
            <a:endParaRPr lang="en-US" sz="1400" dirty="0"/>
          </a:p>
        </p:txBody>
      </p:sp>
      <p:pic>
        <p:nvPicPr>
          <p:cNvPr id="13" name="Image 3" descr="preencoded.png"/>
          <p:cNvPicPr>
            <a:picLocks noChangeAspect="1"/>
          </p:cNvPicPr>
          <p:nvPr/>
        </p:nvPicPr>
        <p:blipFill>
          <a:blip r:embed="rId7"/>
          <a:stretch>
            <a:fillRect/>
          </a:stretch>
        </p:blipFill>
        <p:spPr>
          <a:xfrm>
            <a:off x="548640" y="5314536"/>
            <a:ext cx="256032" cy="256032"/>
          </a:xfrm>
          <a:prstGeom prst="rect">
            <a:avLst/>
          </a:prstGeom>
        </p:spPr>
      </p:pic>
      <p:sp>
        <p:nvSpPr>
          <p:cNvPr id="14" name="Text 8"/>
          <p:cNvSpPr/>
          <p:nvPr/>
        </p:nvSpPr>
        <p:spPr>
          <a:xfrm>
            <a:off x="1005840" y="5287104"/>
            <a:ext cx="6005505" cy="365760"/>
          </a:xfrm>
          <a:prstGeom prst="rect">
            <a:avLst/>
          </a:prstGeom>
          <a:noFill/>
          <a:ln/>
        </p:spPr>
        <p:txBody>
          <a:bodyPr wrap="square" lIns="0" tIns="0" rIns="0" bIns="0" rtlCol="0" anchor="ctr"/>
          <a:lstStyle/>
          <a:p>
            <a:pPr marL="0" indent="0">
              <a:buNone/>
            </a:pPr>
            <a:r>
              <a:rPr lang="en-US" sz="1400" dirty="0">
                <a:solidFill>
                  <a:srgbClr val="FFFFFF"/>
                </a:solidFill>
                <a:latin typeface="Calibri" pitchFamily="34" charset="0"/>
                <a:ea typeface="Calibri" pitchFamily="34" charset="-122"/>
                <a:cs typeface="Calibri" pitchFamily="34" charset="-120"/>
                <a:hlinkClick r:id="rId8"/>
              </a:rPr>
              <a:t>www.niedermaier-invest.de</a:t>
            </a:r>
            <a:endParaRPr lang="en-US" sz="1400" dirty="0"/>
          </a:p>
        </p:txBody>
      </p:sp>
      <p:pic>
        <p:nvPicPr>
          <p:cNvPr id="15" name="Image 4" descr="preencoded.png"/>
          <p:cNvPicPr>
            <a:picLocks noChangeAspect="1"/>
          </p:cNvPicPr>
          <p:nvPr/>
        </p:nvPicPr>
        <p:blipFill>
          <a:blip r:embed="rId9"/>
          <a:stretch>
            <a:fillRect/>
          </a:stretch>
        </p:blipFill>
        <p:spPr>
          <a:xfrm>
            <a:off x="548640" y="5881464"/>
            <a:ext cx="256032" cy="256032"/>
          </a:xfrm>
          <a:prstGeom prst="rect">
            <a:avLst/>
          </a:prstGeom>
        </p:spPr>
      </p:pic>
      <p:sp>
        <p:nvSpPr>
          <p:cNvPr id="16" name="Text 9"/>
          <p:cNvSpPr/>
          <p:nvPr/>
        </p:nvSpPr>
        <p:spPr>
          <a:xfrm>
            <a:off x="1005840" y="5854032"/>
            <a:ext cx="6005505" cy="365760"/>
          </a:xfrm>
          <a:prstGeom prst="rect">
            <a:avLst/>
          </a:prstGeom>
          <a:noFill/>
          <a:ln/>
        </p:spPr>
        <p:txBody>
          <a:bodyPr wrap="square" lIns="0" tIns="0" rIns="0" bIns="0" rtlCol="0" anchor="ctr"/>
          <a:lstStyle/>
          <a:p>
            <a:pPr marL="0" indent="0">
              <a:buNone/>
            </a:pPr>
            <a:r>
              <a:rPr lang="en-US" sz="1400" dirty="0">
                <a:solidFill>
                  <a:srgbClr val="FFFFFF"/>
                </a:solidFill>
                <a:latin typeface="Calibri" pitchFamily="34" charset="0"/>
                <a:ea typeface="Calibri" pitchFamily="34" charset="-122"/>
                <a:cs typeface="Calibri" pitchFamily="34" charset="-120"/>
              </a:rPr>
              <a:t>@niedermaier_invest</a:t>
            </a:r>
            <a:endParaRPr lang="en-US" sz="1400" dirty="0"/>
          </a:p>
        </p:txBody>
      </p:sp>
      <p:sp>
        <p:nvSpPr>
          <p:cNvPr id="19" name="Shape 11"/>
          <p:cNvSpPr/>
          <p:nvPr/>
        </p:nvSpPr>
        <p:spPr>
          <a:xfrm>
            <a:off x="548640" y="9966960"/>
            <a:ext cx="6462705" cy="0"/>
          </a:xfrm>
          <a:prstGeom prst="line">
            <a:avLst/>
          </a:prstGeom>
          <a:noFill/>
          <a:ln w="9525">
            <a:solidFill>
              <a:srgbClr val="84A8C0"/>
            </a:solidFill>
            <a:prstDash val="solid"/>
          </a:ln>
        </p:spPr>
        <p:txBody>
          <a:bodyPr/>
          <a:lstStyle/>
          <a:p>
            <a:endParaRPr lang="de-DE"/>
          </a:p>
        </p:txBody>
      </p:sp>
      <p:sp>
        <p:nvSpPr>
          <p:cNvPr id="20" name="Text 12"/>
          <p:cNvSpPr/>
          <p:nvPr/>
        </p:nvSpPr>
        <p:spPr>
          <a:xfrm>
            <a:off x="548640" y="10040112"/>
            <a:ext cx="6462705" cy="274320"/>
          </a:xfrm>
          <a:prstGeom prst="rect">
            <a:avLst/>
          </a:prstGeom>
          <a:noFill/>
          <a:ln/>
        </p:spPr>
        <p:txBody>
          <a:bodyPr wrap="square" lIns="0" tIns="0" rIns="0" bIns="0" rtlCol="0" anchor="ctr"/>
          <a:lstStyle/>
          <a:p>
            <a:pPr marL="0" indent="0">
              <a:buNone/>
            </a:pPr>
            <a:r>
              <a:rPr lang="en-US" sz="900" dirty="0">
                <a:solidFill>
                  <a:srgbClr val="84A8C0"/>
                </a:solidFill>
                <a:latin typeface="Calibri" pitchFamily="34" charset="0"/>
                <a:ea typeface="Calibri" pitchFamily="34" charset="-122"/>
                <a:cs typeface="Calibri" pitchFamily="34" charset="-120"/>
              </a:rPr>
              <a:t>Vertraulich  |  Stand September 2026  ·  Alle Angaben ohne Gewähr  ·  Irrtum und Zwischenverkauf vorbehalten</a:t>
            </a:r>
            <a:endParaRPr lang="en-US" sz="900" dirty="0"/>
          </a:p>
        </p:txBody>
      </p:sp>
      <p:sp>
        <p:nvSpPr>
          <p:cNvPr id="5061" name="Text 5"/>
          <p:cNvSpPr/>
          <p:nvPr/>
        </p:nvSpPr>
        <p:spPr>
          <a:xfrm>
            <a:off x="540000" y="7272000"/>
            <a:ext cx="6480000" cy="1800000"/>
          </a:xfrm>
          <a:prstGeom prst="rect">
            <a:avLst/>
          </a:prstGeom>
          <a:noFill/>
          <a:ln/>
        </p:spPr>
        <p:txBody>
          <a:bodyPr wrap="square" lIns="0" tIns="0" rIns="0" bIns="0" rtlCol="0" anchor="ctr"/>
          <a:lstStyle/>
          <a:p>
            <a:pPr marL="0" indent="0">
              <a:buNone/>
            </a:pPr>
            <a:r>
              <a:rPr lang="en-US" sz="1400" b="1" dirty="0">
                <a:solidFill>
                  <a:srgbClr val="FFFFFF"/>
                </a:solidFill>
                <a:latin typeface="Calibri" pitchFamily="34" charset="0"/>
                <a:ea typeface="Calibri" pitchFamily="34" charset="-122"/>
                <a:cs typeface="Calibri" pitchFamily="34" charset="-120"/>
              </a:rPr>
              <a:t>Datenraum &amp; Besichtigung</a:t>
            </a:r>
            <a:endParaRPr lang="en-US" sz="1400" dirty="0"/>
          </a:p>
          <a:p>
            <a:pPr marL="0" indent="0">
              <a:buNone/>
            </a:pPr>
            <a:r>
              <a:rPr lang="en-US" sz="1200" b="0" dirty="0">
                <a:solidFill>
                  <a:srgbClr val="FFFFFF"/>
                </a:solidFill>
                <a:latin typeface="Calibri" pitchFamily="34" charset="0"/>
                <a:ea typeface="Calibri" pitchFamily="34" charset="-122"/>
                <a:cs typeface="Calibri" pitchFamily="34" charset="-120"/>
              </a:rPr>
              <a:t>Qualifizierten Interessenten stellen wir nach Unterzeichnung einer Vertraulichkeitserklärung einen Datenraum mit Mietvertrag, Flächen- und Betriebskostenaufstellung, Plänen, Energie- und PV-Unterlagen zur Verfügung. Besichtigungen erfolgen nach Terminvereinbarung unter Rücksichtnahme auf den Betrieb des Bestandsmieters.</a:t>
            </a:r>
            <a:endParaRPr lang="en-US" sz="1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52A33"/>
      </a:dk2>
      <a:lt2>
        <a:srgbClr val="F1F5F6"/>
      </a:lt2>
      <a:accent1>
        <a:srgbClr val="052A33"/>
      </a:accent1>
      <a:accent2>
        <a:srgbClr val="85C3C2"/>
      </a:accent2>
      <a:accent3>
        <a:srgbClr val="84A8C0"/>
      </a:accent3>
      <a:accent4>
        <a:srgbClr val="0E4F5C"/>
      </a:accent4>
      <a:accent5>
        <a:srgbClr val="C4E0DF"/>
      </a:accent5>
      <a:accent6>
        <a:srgbClr val="4F7387"/>
      </a:accent6>
      <a:hlink>
        <a:srgbClr val="84A8C0"/>
      </a:hlink>
      <a:folHlink>
        <a:srgbClr val="85C3C2"/>
      </a:folHlink>
    </a:clrScheme>
    <a:fontScheme name="Office">
      <a:majorFont>
        <a:latin typeface="Roboto"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72457d59-598f-48a1-ab60-d1f902b9f1ef" xsi:nil="true"/>
    <lcf76f155ced4ddcb4097134ff3c332f xmlns="086a31ee-4c39-4f3c-9b24-e8ce353d2bd6">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E4822079383FDD48A767338F6B9F8707" ma:contentTypeVersion="12" ma:contentTypeDescription="Ein neues Dokument erstellen." ma:contentTypeScope="" ma:versionID="db4fafd807f9406e02be1fe891e8d8cb">
  <xsd:schema xmlns:xsd="http://www.w3.org/2001/XMLSchema" xmlns:xs="http://www.w3.org/2001/XMLSchema" xmlns:p="http://schemas.microsoft.com/office/2006/metadata/properties" xmlns:ns2="086a31ee-4c39-4f3c-9b24-e8ce353d2bd6" xmlns:ns3="72457d59-598f-48a1-ab60-d1f902b9f1ef" targetNamespace="http://schemas.microsoft.com/office/2006/metadata/properties" ma:root="true" ma:fieldsID="11c4c6e38d85ea2071c211dde7aa9608" ns2:_="" ns3:_="">
    <xsd:import namespace="086a31ee-4c39-4f3c-9b24-e8ce353d2bd6"/>
    <xsd:import namespace="72457d59-598f-48a1-ab60-d1f902b9f1e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86a31ee-4c39-4f3c-9b24-e8ce353d2bd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lcf76f155ced4ddcb4097134ff3c332f" ma:index="15" nillable="true" ma:taxonomy="true" ma:internalName="lcf76f155ced4ddcb4097134ff3c332f" ma:taxonomyFieldName="MediaServiceImageTags" ma:displayName="Bildmarkierungen" ma:readOnly="false" ma:fieldId="{5cf76f15-5ced-4ddc-b409-7134ff3c332f}" ma:taxonomyMulti="true" ma:sspId="99df76fb-9d29-4702-9b67-a132bf9f80ab"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dexed="true"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72457d59-598f-48a1-ab60-d1f902b9f1ef"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7025a705-ed85-4697-8fe6-d48a75c6b957}" ma:internalName="TaxCatchAll" ma:showField="CatchAllData" ma:web="72457d59-598f-48a1-ab60-d1f902b9f1e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121CA4E-AFCC-434A-84D0-46F5AC5BA29E}">
  <ds:schemaRefs>
    <ds:schemaRef ds:uri="http://schemas.microsoft.com/sharepoint/v3/contenttype/forms"/>
  </ds:schemaRefs>
</ds:datastoreItem>
</file>

<file path=customXml/itemProps2.xml><?xml version="1.0" encoding="utf-8"?>
<ds:datastoreItem xmlns:ds="http://schemas.openxmlformats.org/officeDocument/2006/customXml" ds:itemID="{B920B48A-61CE-4CDE-913A-EC21A272BF0E}">
  <ds:schemaRefs>
    <ds:schemaRef ds:uri="http://purl.org/dc/elements/1.1/"/>
    <ds:schemaRef ds:uri="http://purl.org/dc/terms/"/>
    <ds:schemaRef ds:uri="http://schemas.microsoft.com/office/infopath/2007/PartnerControls"/>
    <ds:schemaRef ds:uri="http://schemas.microsoft.com/office/2006/documentManagement/types"/>
    <ds:schemaRef ds:uri="http://schemas.openxmlformats.org/package/2006/metadata/core-properties"/>
    <ds:schemaRef ds:uri="086a31ee-4c39-4f3c-9b24-e8ce353d2bd6"/>
    <ds:schemaRef ds:uri="72457d59-598f-48a1-ab60-d1f902b9f1ef"/>
    <ds:schemaRef ds:uri="http://schemas.microsoft.com/office/2006/metadata/properties"/>
    <ds:schemaRef ds:uri="http://www.w3.org/XML/1998/namespace"/>
    <ds:schemaRef ds:uri="http://purl.org/dc/dcmitype/"/>
  </ds:schemaRefs>
</ds:datastoreItem>
</file>

<file path=customXml/itemProps3.xml><?xml version="1.0" encoding="utf-8"?>
<ds:datastoreItem xmlns:ds="http://schemas.openxmlformats.org/officeDocument/2006/customXml" ds:itemID="{E0320321-4045-46F3-AE52-E3AA7906FBD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86a31ee-4c39-4f3c-9b24-e8ce353d2bd6"/>
    <ds:schemaRef ds:uri="72457d59-598f-48a1-ab60-d1f902b9f1e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2473</Words>
  <Application>Microsoft Office PowerPoint</Application>
  <PresentationFormat>Benutzerdefiniert</PresentationFormat>
  <Paragraphs>328</Paragraphs>
  <Slides>15</Slides>
  <Notes>11</Notes>
  <HiddenSlides>2</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15</vt:i4>
      </vt:variant>
    </vt:vector>
  </HeadingPairs>
  <TitlesOfParts>
    <vt:vector size="19" baseType="lpstr">
      <vt:lpstr>Arial</vt:lpstr>
      <vt:lpstr>Calibri</vt:lpstr>
      <vt:lpstr>Roboto</vt:lpstr>
      <vt:lpstr>Office Theme</vt:lpstr>
      <vt:lpstr>PowerPoint-Präsentation</vt:lpstr>
      <vt:lpstr>Auf einen Blick</vt:lpstr>
      <vt:lpstr>Das Objekt</vt:lpstr>
      <vt:lpstr>Die Lage</vt:lpstr>
      <vt:lpstr>Flächen &amp; Geschosse</vt:lpstr>
      <vt:lpstr>Mietsituation</vt:lpstr>
      <vt:lpstr>Wirtschaftlichkeit</vt:lpstr>
      <vt:lpstr>Ausstattung &amp; Technik</vt:lpstr>
      <vt:lpstr>Grundrisse</vt:lpstr>
      <vt:lpstr>Grundrisse</vt:lpstr>
      <vt:lpstr>Schnitte</vt:lpstr>
      <vt:lpstr>Impressionen</vt:lpstr>
      <vt:lpstr>Impressionen</vt:lpstr>
      <vt:lpstr>Pflichtangaben</vt:lpstr>
      <vt:lpstr>PowerPoint-Präsentation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Expose-Master A4</dc:title>
  <dc:subject>PptxGenJS Presentation</dc:subject>
  <dc:creator>Niedermaier Invest Unternehmensgruppe</dc:creator>
  <cp:lastModifiedBy>Korbinian Eckert</cp:lastModifiedBy>
  <cp:revision>6</cp:revision>
  <dcterms:created xsi:type="dcterms:W3CDTF">2026-07-15T08:36:56Z</dcterms:created>
  <dcterms:modified xsi:type="dcterms:W3CDTF">2026-09-30T16:26:58Z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0x010100E4822079383FDD48A767338F6B9F8707</vt:lpwstr>
  </property>
</Properties>
</file>